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Override2.xml" ContentType="application/vnd.openxmlformats-officedocument.themeOverride+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40"/>
  </p:notesMasterIdLst>
  <p:sldIdLst>
    <p:sldId id="256" r:id="rId5"/>
    <p:sldId id="276" r:id="rId6"/>
    <p:sldId id="305" r:id="rId7"/>
    <p:sldId id="274" r:id="rId8"/>
    <p:sldId id="277" r:id="rId9"/>
    <p:sldId id="306" r:id="rId10"/>
    <p:sldId id="307" r:id="rId11"/>
    <p:sldId id="308" r:id="rId12"/>
    <p:sldId id="312" r:id="rId13"/>
    <p:sldId id="311" r:id="rId14"/>
    <p:sldId id="279" r:id="rId15"/>
    <p:sldId id="309" r:id="rId16"/>
    <p:sldId id="310" r:id="rId17"/>
    <p:sldId id="313" r:id="rId18"/>
    <p:sldId id="314" r:id="rId19"/>
    <p:sldId id="318" r:id="rId20"/>
    <p:sldId id="317" r:id="rId21"/>
    <p:sldId id="316" r:id="rId22"/>
    <p:sldId id="319" r:id="rId23"/>
    <p:sldId id="320" r:id="rId24"/>
    <p:sldId id="321" r:id="rId25"/>
    <p:sldId id="322" r:id="rId26"/>
    <p:sldId id="323" r:id="rId27"/>
    <p:sldId id="324" r:id="rId28"/>
    <p:sldId id="325" r:id="rId29"/>
    <p:sldId id="337" r:id="rId30"/>
    <p:sldId id="341" r:id="rId31"/>
    <p:sldId id="342" r:id="rId32"/>
    <p:sldId id="339" r:id="rId33"/>
    <p:sldId id="328" r:id="rId34"/>
    <p:sldId id="334" r:id="rId35"/>
    <p:sldId id="335" r:id="rId36"/>
    <p:sldId id="332" r:id="rId37"/>
    <p:sldId id="336" r:id="rId38"/>
    <p:sldId id="261" r:id="rId39"/>
  </p:sldIdLst>
  <p:sldSz cx="12192000" cy="6858000"/>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7680" userDrawn="1">
          <p15:clr>
            <a:srgbClr val="A4A3A4"/>
          </p15:clr>
        </p15:guide>
        <p15:guide id="2" orient="horz" pos="2160" userDrawn="1">
          <p15:clr>
            <a:srgbClr val="A4A3A4"/>
          </p15:clr>
        </p15:guide>
        <p15:guide id="3" orient="horz" pos="799" userDrawn="1">
          <p15:clr>
            <a:srgbClr val="A4A3A4"/>
          </p15:clr>
        </p15:guide>
        <p15:guide id="4"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6D00"/>
    <a:srgbClr val="7F7F7F"/>
    <a:srgbClr val="F79C88"/>
    <a:srgbClr val="A3836E"/>
    <a:srgbClr val="434042"/>
    <a:srgbClr val="65B5C5"/>
    <a:srgbClr val="1BA7C3"/>
    <a:srgbClr val="1C94BE"/>
    <a:srgbClr val="02DAFC"/>
    <a:srgbClr val="02D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201" autoAdjust="0"/>
  </p:normalViewPr>
  <p:slideViewPr>
    <p:cSldViewPr snapToGrid="0">
      <p:cViewPr varScale="1">
        <p:scale>
          <a:sx n="64" d="100"/>
          <a:sy n="64" d="100"/>
        </p:scale>
        <p:origin x="168" y="40"/>
      </p:cViewPr>
      <p:guideLst>
        <p:guide pos="7680"/>
        <p:guide orient="horz" pos="2160"/>
        <p:guide orient="horz" pos="799"/>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s>
</file>

<file path=ppt/media/image1.jpg>
</file>

<file path=ppt/media/image10.png>
</file>

<file path=ppt/media/image11.png>
</file>

<file path=ppt/media/image12.png>
</file>

<file path=ppt/media/image13.gif>
</file>

<file path=ppt/media/image14.gif>
</file>

<file path=ppt/media/image15.gif>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gif>
</file>

<file path=ppt/media/image29.jpeg>
</file>

<file path=ppt/media/image3.png>
</file>

<file path=ppt/media/image30.jpe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1.png>
</file>

<file path=ppt/media/image42.png>
</file>

<file path=ppt/media/image43.gif>
</file>

<file path=ppt/media/image44.jpeg>
</file>

<file path=ppt/media/image45.png>
</file>

<file path=ppt/media/image46.png>
</file>

<file path=ppt/media/image47.png>
</file>

<file path=ppt/media/image48.jpg>
</file>

<file path=ppt/media/image49.gif>
</file>

<file path=ppt/media/image5.png>
</file>

<file path=ppt/media/image50.gif>
</file>

<file path=ppt/media/image6.gi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2020/5/29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extLst>
      <p:ext uri="{BB962C8B-B14F-4D97-AF65-F5344CB8AC3E}">
        <p14:creationId xmlns:p14="http://schemas.microsoft.com/office/powerpoint/2010/main" val="2184981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solidFill>
          <a:schemeClr val="bg1"/>
        </a:solidFill>
        <a:effectLst/>
      </p:bgPr>
    </p:bg>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B4A20EE-D82A-465F-A06B-F1C499754A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图片 10">
            <a:extLst>
              <a:ext uri="{FF2B5EF4-FFF2-40B4-BE49-F238E27FC236}">
                <a16:creationId xmlns:a16="http://schemas.microsoft.com/office/drawing/2014/main" id="{4BDE374A-EBD1-4603-9B8C-FCCF802C1BF7}"/>
              </a:ext>
            </a:extLst>
          </p:cNvPr>
          <p:cNvPicPr>
            <a:picLocks noChangeAspect="1"/>
          </p:cNvPicPr>
          <p:nvPr userDrawn="1"/>
        </p:nvPicPr>
        <p:blipFill>
          <a:blip r:embed="rId3">
            <a:extLst>
              <a:ext uri="{28A0092B-C50C-407E-A947-70E740481C1C}">
                <a14:useLocalDpi xmlns:a14="http://schemas.microsoft.com/office/drawing/2010/main" val="0"/>
              </a:ext>
            </a:extLst>
          </a:blip>
          <a:srcRect r="1719" b="7222"/>
          <a:stretch>
            <a:fillRect/>
          </a:stretch>
        </p:blipFill>
        <p:spPr>
          <a:xfrm>
            <a:off x="209550" y="495300"/>
            <a:ext cx="11982450" cy="6362700"/>
          </a:xfrm>
          <a:custGeom>
            <a:avLst/>
            <a:gdLst>
              <a:gd name="connsiteX0" fmla="*/ 0 w 11982450"/>
              <a:gd name="connsiteY0" fmla="*/ 0 h 6362700"/>
              <a:gd name="connsiteX1" fmla="*/ 11982450 w 11982450"/>
              <a:gd name="connsiteY1" fmla="*/ 0 h 6362700"/>
              <a:gd name="connsiteX2" fmla="*/ 11982450 w 11982450"/>
              <a:gd name="connsiteY2" fmla="*/ 6362700 h 6362700"/>
              <a:gd name="connsiteX3" fmla="*/ 0 w 11982450"/>
              <a:gd name="connsiteY3" fmla="*/ 6362700 h 6362700"/>
            </a:gdLst>
            <a:ahLst/>
            <a:cxnLst>
              <a:cxn ang="0">
                <a:pos x="connsiteX0" y="connsiteY0"/>
              </a:cxn>
              <a:cxn ang="0">
                <a:pos x="connsiteX1" y="connsiteY1"/>
              </a:cxn>
              <a:cxn ang="0">
                <a:pos x="connsiteX2" y="connsiteY2"/>
              </a:cxn>
              <a:cxn ang="0">
                <a:pos x="connsiteX3" y="connsiteY3"/>
              </a:cxn>
            </a:cxnLst>
            <a:rect l="l" t="t" r="r" b="b"/>
            <a:pathLst>
              <a:path w="11982450" h="6362700">
                <a:moveTo>
                  <a:pt x="0" y="0"/>
                </a:moveTo>
                <a:lnTo>
                  <a:pt x="11982450" y="0"/>
                </a:lnTo>
                <a:lnTo>
                  <a:pt x="11982450" y="6362700"/>
                </a:lnTo>
                <a:lnTo>
                  <a:pt x="0" y="6362700"/>
                </a:lnTo>
                <a:close/>
              </a:path>
            </a:pathLst>
          </a:custGeom>
        </p:spPr>
      </p:pic>
      <p:sp>
        <p:nvSpPr>
          <p:cNvPr id="47" name="副标题 2">
            <a:extLst>
              <a:ext uri="{FF2B5EF4-FFF2-40B4-BE49-F238E27FC236}">
                <a16:creationId xmlns:a16="http://schemas.microsoft.com/office/drawing/2014/main" id="{CCA6D9F9-31CD-4DD0-877A-74BD109737BF}"/>
              </a:ext>
            </a:extLst>
          </p:cNvPr>
          <p:cNvSpPr>
            <a:spLocks noGrp="1"/>
          </p:cNvSpPr>
          <p:nvPr userDrawn="1">
            <p:ph type="subTitle" idx="1"/>
          </p:nvPr>
        </p:nvSpPr>
        <p:spPr>
          <a:xfrm>
            <a:off x="980266" y="3076670"/>
            <a:ext cx="5734859" cy="660606"/>
          </a:xfrm>
        </p:spPr>
        <p:txBody>
          <a:bodyPr anchor="ctr">
            <a:normAutofit/>
          </a:bodyPr>
          <a:lstStyle>
            <a:lvl1pPr marL="0" indent="0" algn="l">
              <a:buNone/>
              <a:defRPr sz="2000">
                <a:solidFill>
                  <a:schemeClr val="accent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48" name="标题 1">
            <a:extLst>
              <a:ext uri="{FF2B5EF4-FFF2-40B4-BE49-F238E27FC236}">
                <a16:creationId xmlns:a16="http://schemas.microsoft.com/office/drawing/2014/main" id="{E94056E4-2D98-4982-A807-CA502024D974}"/>
              </a:ext>
            </a:extLst>
          </p:cNvPr>
          <p:cNvSpPr>
            <a:spLocks noGrp="1"/>
          </p:cNvSpPr>
          <p:nvPr userDrawn="1">
            <p:ph type="ctrTitle" hasCustomPrompt="1"/>
          </p:nvPr>
        </p:nvSpPr>
        <p:spPr>
          <a:xfrm>
            <a:off x="980266" y="1586016"/>
            <a:ext cx="5734859" cy="1461984"/>
          </a:xfrm>
        </p:spPr>
        <p:txBody>
          <a:bodyPr anchor="ctr">
            <a:normAutofit/>
          </a:bodyPr>
          <a:lstStyle>
            <a:lvl1pPr algn="l">
              <a:defRPr sz="4000">
                <a:solidFill>
                  <a:schemeClr val="tx1">
                    <a:lumMod val="85000"/>
                    <a:lumOff val="15000"/>
                  </a:schemeClr>
                </a:solidFill>
              </a:defRPr>
            </a:lvl1pPr>
          </a:lstStyle>
          <a:p>
            <a:r>
              <a:rPr lang="en-US" dirty="0"/>
              <a:t>Click to edit Master </a:t>
            </a:r>
            <a:br>
              <a:rPr lang="en-US" dirty="0"/>
            </a:br>
            <a:r>
              <a:rPr lang="en-US" dirty="0"/>
              <a:t>title style</a:t>
            </a:r>
            <a:endParaRPr lang="zh-CN" altLang="en-US" dirty="0"/>
          </a:p>
        </p:txBody>
      </p:sp>
      <p:sp>
        <p:nvSpPr>
          <p:cNvPr id="49" name="文本占位符 13">
            <a:extLst>
              <a:ext uri="{FF2B5EF4-FFF2-40B4-BE49-F238E27FC236}">
                <a16:creationId xmlns:a16="http://schemas.microsoft.com/office/drawing/2014/main" id="{70E1BFD4-2916-47D9-B1AD-41346A9F900E}"/>
              </a:ext>
            </a:extLst>
          </p:cNvPr>
          <p:cNvSpPr>
            <a:spLocks noGrp="1"/>
          </p:cNvSpPr>
          <p:nvPr userDrawn="1">
            <p:ph type="body" sz="quarter" idx="10" hasCustomPrompt="1"/>
          </p:nvPr>
        </p:nvSpPr>
        <p:spPr>
          <a:xfrm>
            <a:off x="980266" y="4760885"/>
            <a:ext cx="5357061" cy="296271"/>
          </a:xfrm>
        </p:spPr>
        <p:txBody>
          <a:bodyPr vert="horz" anchor="ctr">
            <a:noAutofit/>
          </a:bodyPr>
          <a:lstStyle>
            <a:lvl1pPr marL="0" indent="0" algn="l">
              <a:buNone/>
              <a:defRPr sz="1500" b="0">
                <a:solidFill>
                  <a:schemeClr val="bg2">
                    <a:lumMod val="75000"/>
                  </a:schemeClr>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sp>
        <p:nvSpPr>
          <p:cNvPr id="50" name="文本占位符 13">
            <a:extLst>
              <a:ext uri="{FF2B5EF4-FFF2-40B4-BE49-F238E27FC236}">
                <a16:creationId xmlns:a16="http://schemas.microsoft.com/office/drawing/2014/main" id="{FEDB75A0-018A-4ED1-B969-EED58E77D4F1}"/>
              </a:ext>
            </a:extLst>
          </p:cNvPr>
          <p:cNvSpPr>
            <a:spLocks noGrp="1"/>
          </p:cNvSpPr>
          <p:nvPr userDrawn="1">
            <p:ph type="body" sz="quarter" idx="11" hasCustomPrompt="1"/>
          </p:nvPr>
        </p:nvSpPr>
        <p:spPr>
          <a:xfrm>
            <a:off x="980266" y="5085826"/>
            <a:ext cx="5357061" cy="296271"/>
          </a:xfrm>
        </p:spPr>
        <p:txBody>
          <a:bodyPr vert="horz" anchor="ctr">
            <a:noAutofit/>
          </a:bodyPr>
          <a:lstStyle>
            <a:lvl1pPr marL="0" indent="0" algn="l">
              <a:buNone/>
              <a:defRPr sz="1500" b="0">
                <a:solidFill>
                  <a:schemeClr val="bg2">
                    <a:lumMod val="75000"/>
                  </a:schemeClr>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Date</a:t>
            </a:r>
            <a:endParaRPr lang="zh-CN" altLang="en-US"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237F0258-4B56-4926-ADC9-621241FD17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pic>
        <p:nvPicPr>
          <p:cNvPr id="12" name="图片 11">
            <a:extLst>
              <a:ext uri="{FF2B5EF4-FFF2-40B4-BE49-F238E27FC236}">
                <a16:creationId xmlns:a16="http://schemas.microsoft.com/office/drawing/2014/main" id="{525ED84E-AE7F-4CAB-88D1-09BCAA69CB96}"/>
              </a:ext>
            </a:extLst>
          </p:cNvPr>
          <p:cNvPicPr>
            <a:picLocks noChangeAspect="1"/>
          </p:cNvPicPr>
          <p:nvPr userDrawn="1"/>
        </p:nvPicPr>
        <p:blipFill>
          <a:blip r:embed="rId3">
            <a:extLst>
              <a:ext uri="{28A0092B-C50C-407E-A947-70E740481C1C}">
                <a14:useLocalDpi xmlns:a14="http://schemas.microsoft.com/office/drawing/2010/main" val="0"/>
              </a:ext>
            </a:extLst>
          </a:blip>
          <a:srcRect r="5508" b="11843"/>
          <a:stretch>
            <a:fillRect/>
          </a:stretch>
        </p:blipFill>
        <p:spPr>
          <a:xfrm flipH="1">
            <a:off x="0" y="812166"/>
            <a:ext cx="11520489" cy="6045835"/>
          </a:xfrm>
          <a:custGeom>
            <a:avLst/>
            <a:gdLst>
              <a:gd name="connsiteX0" fmla="*/ 11520489 w 11520489"/>
              <a:gd name="connsiteY0" fmla="*/ 0 h 6045835"/>
              <a:gd name="connsiteX1" fmla="*/ 0 w 11520489"/>
              <a:gd name="connsiteY1" fmla="*/ 0 h 6045835"/>
              <a:gd name="connsiteX2" fmla="*/ 0 w 11520489"/>
              <a:gd name="connsiteY2" fmla="*/ 6045835 h 6045835"/>
              <a:gd name="connsiteX3" fmla="*/ 11520488 w 11520489"/>
              <a:gd name="connsiteY3" fmla="*/ 6045835 h 6045835"/>
              <a:gd name="connsiteX4" fmla="*/ 11520488 w 11520489"/>
              <a:gd name="connsiteY4" fmla="*/ 610235 h 6045835"/>
              <a:gd name="connsiteX5" fmla="*/ 11520489 w 11520489"/>
              <a:gd name="connsiteY5" fmla="*/ 610235 h 60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20489" h="6045835">
                <a:moveTo>
                  <a:pt x="11520489" y="0"/>
                </a:moveTo>
                <a:lnTo>
                  <a:pt x="0" y="0"/>
                </a:lnTo>
                <a:lnTo>
                  <a:pt x="0" y="6045835"/>
                </a:lnTo>
                <a:lnTo>
                  <a:pt x="11520488" y="6045835"/>
                </a:lnTo>
                <a:lnTo>
                  <a:pt x="11520488" y="610235"/>
                </a:lnTo>
                <a:lnTo>
                  <a:pt x="11520489" y="610235"/>
                </a:lnTo>
                <a:close/>
              </a:path>
            </a:pathLst>
          </a:custGeom>
        </p:spPr>
      </p:pic>
      <p:sp>
        <p:nvSpPr>
          <p:cNvPr id="20" name="标题 1"/>
          <p:cNvSpPr>
            <a:spLocks noGrp="1"/>
          </p:cNvSpPr>
          <p:nvPr userDrawn="1">
            <p:ph type="title"/>
          </p:nvPr>
        </p:nvSpPr>
        <p:spPr>
          <a:xfrm>
            <a:off x="5930299" y="2744687"/>
            <a:ext cx="5419185" cy="895350"/>
          </a:xfrm>
        </p:spPr>
        <p:txBody>
          <a:bodyPr anchor="b">
            <a:noAutofit/>
          </a:bodyPr>
          <a:lstStyle>
            <a:lvl1pPr algn="l">
              <a:defRPr sz="2400" b="1">
                <a:solidFill>
                  <a:schemeClr val="tx1">
                    <a:lumMod val="75000"/>
                    <a:lumOff val="25000"/>
                  </a:schemeClr>
                </a:solidFill>
              </a:defRPr>
            </a:lvl1pPr>
          </a:lstStyle>
          <a:p>
            <a:r>
              <a:rPr lang="en-US" dirty="0"/>
              <a:t>Click to edit Master title style</a:t>
            </a:r>
            <a:endParaRPr lang="zh-CN" altLang="en-US" dirty="0"/>
          </a:p>
        </p:txBody>
      </p:sp>
      <p:sp>
        <p:nvSpPr>
          <p:cNvPr id="21" name="文本占位符 2"/>
          <p:cNvSpPr>
            <a:spLocks noGrp="1"/>
          </p:cNvSpPr>
          <p:nvPr userDrawn="1">
            <p:ph type="body" idx="1"/>
          </p:nvPr>
        </p:nvSpPr>
        <p:spPr>
          <a:xfrm>
            <a:off x="5930298" y="3640037"/>
            <a:ext cx="5419185" cy="1015623"/>
          </a:xfrm>
        </p:spPr>
        <p:txBody>
          <a:bodyPr anchor="t">
            <a:normAutofit/>
          </a:bodyPr>
          <a:lstStyle>
            <a:lvl1pPr marL="0" indent="0" algn="l">
              <a:lnSpc>
                <a:spcPct val="100000"/>
              </a:lnSpc>
              <a:buNone/>
              <a:defRPr sz="1100">
                <a:solidFill>
                  <a:schemeClr val="tx1">
                    <a:lumMod val="75000"/>
                    <a:lumOff val="25000"/>
                  </a:schemeClr>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9888B6D7-9D3F-49D7-BACE-73A9D1149A74}"/>
              </a:ext>
            </a:extLst>
          </p:cNvPr>
          <p:cNvSpPr>
            <a:spLocks noGrp="1"/>
          </p:cNvSpPr>
          <p:nvPr>
            <p:ph type="dt" sz="half" idx="10"/>
          </p:nvPr>
        </p:nvSpPr>
        <p:spPr/>
        <p:txBody>
          <a:bodyPr/>
          <a:lstStyle/>
          <a:p>
            <a:fld id="{225E2B4B-660E-4A96-806D-83F80E7628D8}" type="datetime1">
              <a:rPr lang="zh-CN" altLang="en-US" smtClean="0"/>
              <a:t>2020/5/29</a:t>
            </a:fld>
            <a:endParaRPr lang="zh-CN" altLang="en-US"/>
          </a:p>
        </p:txBody>
      </p:sp>
      <p:sp>
        <p:nvSpPr>
          <p:cNvPr id="4" name="页脚占位符 3">
            <a:extLst>
              <a:ext uri="{FF2B5EF4-FFF2-40B4-BE49-F238E27FC236}">
                <a16:creationId xmlns:a16="http://schemas.microsoft.com/office/drawing/2014/main" id="{7AC997A4-1DD8-4731-B9FD-42398A20FF85}"/>
              </a:ext>
            </a:extLst>
          </p:cNvPr>
          <p:cNvSpPr>
            <a:spLocks noGrp="1"/>
          </p:cNvSpPr>
          <p:nvPr>
            <p:ph type="ftr" sz="quarter" idx="11"/>
          </p:nvPr>
        </p:nvSpPr>
        <p:spPr/>
        <p:txBody>
          <a:bodyPr/>
          <a:lstStyle/>
          <a:p>
            <a:r>
              <a:rPr lang="en-US" altLang="zh-CN"/>
              <a:t>Investor Information Demand: Evidence from Google Searches Around Earnings Announcements</a:t>
            </a:r>
            <a:endParaRPr lang="zh-CN" altLang="en-US" dirty="0"/>
          </a:p>
        </p:txBody>
      </p:sp>
      <p:sp>
        <p:nvSpPr>
          <p:cNvPr id="5" name="灯片编号占位符 4">
            <a:extLst>
              <a:ext uri="{FF2B5EF4-FFF2-40B4-BE49-F238E27FC236}">
                <a16:creationId xmlns:a16="http://schemas.microsoft.com/office/drawing/2014/main" id="{DBA9825E-1876-42AD-ABCF-E0E100F351C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
        <p:nvSpPr>
          <p:cNvPr id="6" name="标题 5">
            <a:extLst>
              <a:ext uri="{FF2B5EF4-FFF2-40B4-BE49-F238E27FC236}">
                <a16:creationId xmlns:a16="http://schemas.microsoft.com/office/drawing/2014/main" id="{D124F9DB-C87A-423F-9657-38C7A2901430}"/>
              </a:ext>
            </a:extLst>
          </p:cNvPr>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8" name="内容占位符 7">
            <a:extLst>
              <a:ext uri="{FF2B5EF4-FFF2-40B4-BE49-F238E27FC236}">
                <a16:creationId xmlns:a16="http://schemas.microsoft.com/office/drawing/2014/main" id="{2070191C-4093-409C-8FD5-7369A79637AD}"/>
              </a:ext>
            </a:extLst>
          </p:cNvPr>
          <p:cNvSpPr>
            <a:spLocks noGrp="1"/>
          </p:cNvSpPr>
          <p:nvPr>
            <p:ph sz="quarter" idx="13" hasCustomPrompt="1"/>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3677593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C7A1C-3684-4AAF-A408-C63B6CB64104}"/>
              </a:ext>
            </a:extLst>
          </p:cNvPr>
          <p:cNvSpPr>
            <a:spLocks noGrp="1"/>
          </p:cNvSpPr>
          <p:nvPr>
            <p:ph type="title" hasCustomPrompt="1"/>
          </p:nvPr>
        </p:nvSpPr>
        <p:spPr>
          <a:xfrm>
            <a:off x="669924" y="205742"/>
            <a:ext cx="10850563" cy="719763"/>
          </a:xfrm>
        </p:spPr>
        <p:txBody>
          <a:bodyPr/>
          <a:lstStyle>
            <a:lvl1pPr>
              <a:defRPr>
                <a:solidFill>
                  <a:schemeClr val="tx1">
                    <a:lumMod val="75000"/>
                    <a:lumOff val="25000"/>
                  </a:schemeClr>
                </a:solidFill>
                <a:latin typeface="等线" panose="02010600030101010101" pitchFamily="2" charset="-122"/>
                <a:ea typeface="等线" panose="02010600030101010101" pitchFamily="2" charset="-122"/>
              </a:defRPr>
            </a:lvl1pPr>
          </a:lstStyle>
          <a:p>
            <a:r>
              <a:rPr lang="en-US" altLang="zh-CN" dirty="0"/>
              <a:t>Click to edit Master title style</a:t>
            </a:r>
            <a:endParaRPr lang="en-US" dirty="0"/>
          </a:p>
        </p:txBody>
      </p:sp>
      <p:sp>
        <p:nvSpPr>
          <p:cNvPr id="3" name="Date Placeholder 2">
            <a:extLst>
              <a:ext uri="{FF2B5EF4-FFF2-40B4-BE49-F238E27FC236}">
                <a16:creationId xmlns:a16="http://schemas.microsoft.com/office/drawing/2014/main" id="{8986EA5F-D77D-4318-90E9-C04AA8ADC0D1}"/>
              </a:ext>
            </a:extLst>
          </p:cNvPr>
          <p:cNvSpPr>
            <a:spLocks noGrp="1"/>
          </p:cNvSpPr>
          <p:nvPr>
            <p:ph type="dt" sz="half" idx="10"/>
          </p:nvPr>
        </p:nvSpPr>
        <p:spPr/>
        <p:txBody>
          <a:bodyPr/>
          <a:lstStyle/>
          <a:p>
            <a:fld id="{77E502C1-2DA2-41C1-8BC3-9BB5E63BF848}" type="datetime1">
              <a:rPr lang="zh-CN" altLang="en-US" smtClean="0"/>
              <a:t>2020/5/29</a:t>
            </a:fld>
            <a:endParaRPr lang="zh-CN" altLang="en-US"/>
          </a:p>
        </p:txBody>
      </p:sp>
      <p:sp>
        <p:nvSpPr>
          <p:cNvPr id="4" name="Footer Placeholder 3">
            <a:extLst>
              <a:ext uri="{FF2B5EF4-FFF2-40B4-BE49-F238E27FC236}">
                <a16:creationId xmlns:a16="http://schemas.microsoft.com/office/drawing/2014/main" id="{00832621-D9D9-445E-BFF9-F8348FA1E262}"/>
              </a:ext>
            </a:extLst>
          </p:cNvPr>
          <p:cNvSpPr>
            <a:spLocks noGrp="1"/>
          </p:cNvSpPr>
          <p:nvPr>
            <p:ph type="ftr" sz="quarter" idx="11"/>
          </p:nvPr>
        </p:nvSpPr>
        <p:spPr>
          <a:xfrm>
            <a:off x="669924" y="6240463"/>
            <a:ext cx="6424296" cy="206381"/>
          </a:xfrm>
        </p:spPr>
        <p:txBody>
          <a:bodyPr/>
          <a:lstStyle/>
          <a:p>
            <a:r>
              <a:rPr lang="en-US" altLang="zh-CN" dirty="0"/>
              <a:t>Investor Information Demand: Evidence from Google Searches Around Earnings Announcements</a:t>
            </a:r>
            <a:endParaRPr lang="zh-CN" altLang="en-US" dirty="0"/>
          </a:p>
        </p:txBody>
      </p:sp>
      <p:sp>
        <p:nvSpPr>
          <p:cNvPr id="5" name="Slide Number Placeholder 4">
            <a:extLst>
              <a:ext uri="{FF2B5EF4-FFF2-40B4-BE49-F238E27FC236}">
                <a16:creationId xmlns:a16="http://schemas.microsoft.com/office/drawing/2014/main" id="{8371151B-F790-4A9F-962F-B8718A9560A9}"/>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pic>
        <p:nvPicPr>
          <p:cNvPr id="6" name="图片 5">
            <a:extLst>
              <a:ext uri="{FF2B5EF4-FFF2-40B4-BE49-F238E27FC236}">
                <a16:creationId xmlns:a16="http://schemas.microsoft.com/office/drawing/2014/main" id="{569D6DB4-81FA-417F-8653-A1955C800F19}"/>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23521" t="39980" r="22983" b="39600"/>
          <a:stretch/>
        </p:blipFill>
        <p:spPr>
          <a:xfrm>
            <a:off x="9908891" y="411155"/>
            <a:ext cx="1666737" cy="449580"/>
          </a:xfrm>
          <a:prstGeom prst="rect">
            <a:avLst/>
          </a:prstGeom>
        </p:spPr>
      </p:pic>
      <p:cxnSp>
        <p:nvCxnSpPr>
          <p:cNvPr id="8" name="直接连接符 7">
            <a:extLst>
              <a:ext uri="{FF2B5EF4-FFF2-40B4-BE49-F238E27FC236}">
                <a16:creationId xmlns:a16="http://schemas.microsoft.com/office/drawing/2014/main" id="{27525F9E-CD1C-410F-8BE1-E5A7324E5B74}"/>
              </a:ext>
            </a:extLst>
          </p:cNvPr>
          <p:cNvCxnSpPr/>
          <p:nvPr userDrawn="1"/>
        </p:nvCxnSpPr>
        <p:spPr>
          <a:xfrm>
            <a:off x="669925" y="1019485"/>
            <a:ext cx="7376160" cy="0"/>
          </a:xfrm>
          <a:prstGeom prst="line">
            <a:avLst/>
          </a:prstGeom>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284176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DD55CE78-2B65-4A52-B6DC-6AA8487BB4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图片 9">
            <a:extLst>
              <a:ext uri="{FF2B5EF4-FFF2-40B4-BE49-F238E27FC236}">
                <a16:creationId xmlns:a16="http://schemas.microsoft.com/office/drawing/2014/main" id="{0C303ADA-3826-487A-A2E7-7737EBD54C79}"/>
              </a:ext>
            </a:extLst>
          </p:cNvPr>
          <p:cNvPicPr>
            <a:picLocks noChangeAspect="1"/>
          </p:cNvPicPr>
          <p:nvPr userDrawn="1"/>
        </p:nvPicPr>
        <p:blipFill>
          <a:blip r:embed="rId3">
            <a:extLst>
              <a:ext uri="{28A0092B-C50C-407E-A947-70E740481C1C}">
                <a14:useLocalDpi xmlns:a14="http://schemas.microsoft.com/office/drawing/2010/main" val="0"/>
              </a:ext>
            </a:extLst>
          </a:blip>
          <a:srcRect r="1719" b="7222"/>
          <a:stretch>
            <a:fillRect/>
          </a:stretch>
        </p:blipFill>
        <p:spPr>
          <a:xfrm>
            <a:off x="209550" y="495300"/>
            <a:ext cx="11982450" cy="6362700"/>
          </a:xfrm>
          <a:custGeom>
            <a:avLst/>
            <a:gdLst>
              <a:gd name="connsiteX0" fmla="*/ 0 w 11982450"/>
              <a:gd name="connsiteY0" fmla="*/ 0 h 6362700"/>
              <a:gd name="connsiteX1" fmla="*/ 11982450 w 11982450"/>
              <a:gd name="connsiteY1" fmla="*/ 0 h 6362700"/>
              <a:gd name="connsiteX2" fmla="*/ 11982450 w 11982450"/>
              <a:gd name="connsiteY2" fmla="*/ 6362700 h 6362700"/>
              <a:gd name="connsiteX3" fmla="*/ 0 w 11982450"/>
              <a:gd name="connsiteY3" fmla="*/ 6362700 h 6362700"/>
            </a:gdLst>
            <a:ahLst/>
            <a:cxnLst>
              <a:cxn ang="0">
                <a:pos x="connsiteX0" y="connsiteY0"/>
              </a:cxn>
              <a:cxn ang="0">
                <a:pos x="connsiteX1" y="connsiteY1"/>
              </a:cxn>
              <a:cxn ang="0">
                <a:pos x="connsiteX2" y="connsiteY2"/>
              </a:cxn>
              <a:cxn ang="0">
                <a:pos x="connsiteX3" y="connsiteY3"/>
              </a:cxn>
            </a:cxnLst>
            <a:rect l="l" t="t" r="r" b="b"/>
            <a:pathLst>
              <a:path w="11982450" h="6362700">
                <a:moveTo>
                  <a:pt x="0" y="0"/>
                </a:moveTo>
                <a:lnTo>
                  <a:pt x="11982450" y="0"/>
                </a:lnTo>
                <a:lnTo>
                  <a:pt x="11982450" y="6362700"/>
                </a:lnTo>
                <a:lnTo>
                  <a:pt x="0" y="6362700"/>
                </a:lnTo>
                <a:close/>
              </a:path>
            </a:pathLst>
          </a:custGeom>
        </p:spPr>
      </p:pic>
      <p:sp>
        <p:nvSpPr>
          <p:cNvPr id="13" name="标题 1"/>
          <p:cNvSpPr>
            <a:spLocks noGrp="1"/>
          </p:cNvSpPr>
          <p:nvPr userDrawn="1">
            <p:ph type="ctrTitle" hasCustomPrompt="1"/>
          </p:nvPr>
        </p:nvSpPr>
        <p:spPr>
          <a:xfrm>
            <a:off x="1172821" y="1515026"/>
            <a:ext cx="5426076" cy="1621509"/>
          </a:xfrm>
        </p:spPr>
        <p:txBody>
          <a:bodyPr anchor="b">
            <a:normAutofit/>
          </a:bodyPr>
          <a:lstStyle>
            <a:lvl1pPr marL="0" indent="0" algn="l">
              <a:buFont typeface="Arial" panose="020B0604020202020204" pitchFamily="34" charset="0"/>
              <a:buNone/>
              <a:defRPr sz="3200">
                <a:solidFill>
                  <a:schemeClr val="tx1">
                    <a:lumMod val="85000"/>
                    <a:lumOff val="15000"/>
                  </a:schemeClr>
                </a:solidFill>
              </a:defRPr>
            </a:lvl1pPr>
          </a:lstStyle>
          <a:p>
            <a:r>
              <a:rPr lang="en-US" altLang="zh-CN" dirty="0"/>
              <a:t>Conclusion</a:t>
            </a:r>
            <a:endParaRPr lang="zh-CN" altLang="en-US" dirty="0"/>
          </a:p>
        </p:txBody>
      </p:sp>
      <p:sp>
        <p:nvSpPr>
          <p:cNvPr id="15" name="文本占位符 62"/>
          <p:cNvSpPr>
            <a:spLocks noGrp="1"/>
          </p:cNvSpPr>
          <p:nvPr userDrawn="1">
            <p:ph type="body" sz="quarter" idx="18" hasCustomPrompt="1"/>
          </p:nvPr>
        </p:nvSpPr>
        <p:spPr>
          <a:xfrm>
            <a:off x="1172821" y="3904173"/>
            <a:ext cx="5426076" cy="310871"/>
          </a:xfrm>
        </p:spPr>
        <p:txBody>
          <a:bodyPr vert="horz" lIns="91440" tIns="45720" rIns="91440" bIns="45720" rtlCol="0">
            <a:normAutofit/>
          </a:bodyPr>
          <a:lstStyle>
            <a:lvl1pPr marL="0" indent="0" algn="l">
              <a:buNone/>
              <a:defRPr lang="zh-CN" altLang="en-US" sz="1500" smtClean="0">
                <a:solidFill>
                  <a:schemeClr val="tx1">
                    <a:lumMod val="50000"/>
                    <a:lumOff val="50000"/>
                  </a:schemeClr>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6" name="文本占位符 13">
            <a:extLst>
              <a:ext uri="{FF2B5EF4-FFF2-40B4-BE49-F238E27FC236}">
                <a16:creationId xmlns:a16="http://schemas.microsoft.com/office/drawing/2014/main" id="{05EBDA4F-7210-4CAE-8333-80DB24212E78}"/>
              </a:ext>
            </a:extLst>
          </p:cNvPr>
          <p:cNvSpPr>
            <a:spLocks noGrp="1"/>
          </p:cNvSpPr>
          <p:nvPr>
            <p:ph type="body" sz="quarter" idx="10" hasCustomPrompt="1"/>
          </p:nvPr>
        </p:nvSpPr>
        <p:spPr>
          <a:xfrm>
            <a:off x="1172822" y="3607902"/>
            <a:ext cx="5426076" cy="296271"/>
          </a:xfrm>
        </p:spPr>
        <p:txBody>
          <a:bodyPr vert="horz" anchor="ctr">
            <a:noAutofit/>
          </a:bodyPr>
          <a:lstStyle>
            <a:lvl1pPr marL="0" indent="0" algn="l">
              <a:buNone/>
              <a:defRPr sz="1500" b="0">
                <a:solidFill>
                  <a:schemeClr val="tx1">
                    <a:lumMod val="50000"/>
                    <a:lumOff val="50000"/>
                  </a:schemeClr>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sp>
        <p:nvSpPr>
          <p:cNvPr id="8" name="日期占位符 3">
            <a:extLst>
              <a:ext uri="{FF2B5EF4-FFF2-40B4-BE49-F238E27FC236}">
                <a16:creationId xmlns:a16="http://schemas.microsoft.com/office/drawing/2014/main" id="{04388434-9949-479C-A9C3-67A953F6A939}"/>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DF42E684-24B0-4092-A2FA-FCD79E0C60D2}" type="datetime1">
              <a:rPr lang="zh-CN" altLang="en-US" smtClean="0"/>
              <a:t>2020/5/29</a:t>
            </a:fld>
            <a:endParaRPr lang="zh-CN" altLang="en-US"/>
          </a:p>
        </p:txBody>
      </p:sp>
      <p:sp>
        <p:nvSpPr>
          <p:cNvPr id="9" name="页脚占位符 4">
            <a:extLst>
              <a:ext uri="{FF2B5EF4-FFF2-40B4-BE49-F238E27FC236}">
                <a16:creationId xmlns:a16="http://schemas.microsoft.com/office/drawing/2014/main" id="{50A5656E-7A33-4865-A262-1F96263BAA16}"/>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Investor Information Demand: Evidence from Google Searches Around Earnings Announcements</a:t>
            </a:r>
            <a:endParaRPr lang="zh-CN" altLang="en-US" dirty="0"/>
          </a:p>
        </p:txBody>
      </p:sp>
      <p:sp>
        <p:nvSpPr>
          <p:cNvPr id="10" name="灯片编号占位符 5">
            <a:extLst>
              <a:ext uri="{FF2B5EF4-FFF2-40B4-BE49-F238E27FC236}">
                <a16:creationId xmlns:a16="http://schemas.microsoft.com/office/drawing/2014/main" id="{5BF52F79-380E-4278-8B67-588AFE5840F9}"/>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9" r:id="rId3"/>
    <p:sldLayoutId id="2147483662"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12" userDrawn="1">
          <p15:clr>
            <a:srgbClr val="F26B43"/>
          </p15:clr>
        </p15:guide>
        <p15:guide id="5" orient="horz" pos="3931" userDrawn="1">
          <p15:clr>
            <a:srgbClr val="F26B43"/>
          </p15:clr>
        </p15:guide>
        <p15:guide id="6" orient="horz" pos="386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hemeOverride" Target="../theme/themeOverride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tags" Target="../tags/tag3.xml"/><Relationship Id="rId4" Type="http://schemas.openxmlformats.org/officeDocument/2006/relationships/image" Target="../media/image6.gif"/></Relationships>
</file>

<file path=ppt/slides/_rels/slide20.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7" Type="http://schemas.openxmlformats.org/officeDocument/2006/relationships/image" Target="../media/image36.png"/><Relationship Id="rId2" Type="http://schemas.openxmlformats.org/officeDocument/2006/relationships/image" Target="../media/image34.png"/><Relationship Id="rId1" Type="http://schemas.openxmlformats.org/officeDocument/2006/relationships/slideLayout" Target="../slideLayouts/slideLayout4.xml"/><Relationship Id="rId6" Type="http://schemas.openxmlformats.org/officeDocument/2006/relationships/image" Target="../media/image41.png"/><Relationship Id="rId4" Type="http://schemas.openxmlformats.org/officeDocument/2006/relationships/image" Target="../media/image39.png"/></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xml"/><Relationship Id="rId4" Type="http://schemas.openxmlformats.org/officeDocument/2006/relationships/image" Target="../media/image40.png"/></Relationships>
</file>

<file path=ppt/slides/_rels/slide25.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3.gif"/><Relationship Id="rId2" Type="http://schemas.openxmlformats.org/officeDocument/2006/relationships/image" Target="../media/image42.png"/><Relationship Id="rId1" Type="http://schemas.openxmlformats.org/officeDocument/2006/relationships/slideLayout" Target="../slideLayouts/slideLayout4.xml"/><Relationship Id="rId4" Type="http://schemas.openxmlformats.org/officeDocument/2006/relationships/image" Target="../media/image44.jpeg"/></Relationships>
</file>

<file path=ppt/slides/_rels/slide2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32.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49.gif"/><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50.gif"/><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5.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4.g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8">
            <a:extLst>
              <a:ext uri="{FF2B5EF4-FFF2-40B4-BE49-F238E27FC236}">
                <a16:creationId xmlns:a16="http://schemas.microsoft.com/office/drawing/2014/main" id="{8EB191F8-ED5F-4643-A942-5BE1575520C0}"/>
              </a:ext>
            </a:extLst>
          </p:cNvPr>
          <p:cNvSpPr/>
          <p:nvPr/>
        </p:nvSpPr>
        <p:spPr>
          <a:xfrm>
            <a:off x="669925" y="3020470"/>
            <a:ext cx="6050915" cy="421030"/>
          </a:xfrm>
          <a:prstGeom prst="roundRect">
            <a:avLst>
              <a:gd name="adj" fmla="val 50000"/>
            </a:avLst>
          </a:prstGeom>
          <a:solidFill>
            <a:srgbClr val="ED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副标题 4"/>
          <p:cNvSpPr>
            <a:spLocks noGrp="1"/>
          </p:cNvSpPr>
          <p:nvPr>
            <p:ph type="subTitle" idx="1"/>
          </p:nvPr>
        </p:nvSpPr>
        <p:spPr>
          <a:xfrm>
            <a:off x="669925" y="2916034"/>
            <a:ext cx="6050915" cy="660606"/>
          </a:xfrm>
        </p:spPr>
        <p:txBody>
          <a:bodyPr>
            <a:normAutofit/>
          </a:bodyPr>
          <a:lstStyle/>
          <a:p>
            <a:pPr algn="ctr"/>
            <a:r>
              <a:rPr lang="en-US" altLang="zh-CN" sz="1400" dirty="0">
                <a:solidFill>
                  <a:schemeClr val="bg1"/>
                </a:solidFill>
              </a:rPr>
              <a:t>Group 8</a:t>
            </a:r>
          </a:p>
        </p:txBody>
      </p:sp>
      <p:sp>
        <p:nvSpPr>
          <p:cNvPr id="4" name="标题 3"/>
          <p:cNvSpPr>
            <a:spLocks noGrp="1"/>
          </p:cNvSpPr>
          <p:nvPr>
            <p:ph type="ctrTitle"/>
          </p:nvPr>
        </p:nvSpPr>
        <p:spPr>
          <a:xfrm>
            <a:off x="579121" y="1336995"/>
            <a:ext cx="10941368" cy="1461984"/>
          </a:xfrm>
        </p:spPr>
        <p:txBody>
          <a:bodyPr>
            <a:noAutofit/>
          </a:bodyPr>
          <a:lstStyle/>
          <a:p>
            <a:pPr>
              <a:lnSpc>
                <a:spcPct val="120000"/>
              </a:lnSpc>
            </a:pPr>
            <a:r>
              <a:rPr lang="en-US" altLang="zh-CN" sz="2800" dirty="0">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Game of life</a:t>
            </a:r>
          </a:p>
        </p:txBody>
      </p:sp>
      <p:sp>
        <p:nvSpPr>
          <p:cNvPr id="7" name="文本占位符 6"/>
          <p:cNvSpPr>
            <a:spLocks noGrp="1"/>
          </p:cNvSpPr>
          <p:nvPr>
            <p:ph type="body" sz="quarter" idx="10"/>
          </p:nvPr>
        </p:nvSpPr>
        <p:spPr>
          <a:xfrm>
            <a:off x="579121" y="3954003"/>
            <a:ext cx="4114799" cy="296271"/>
          </a:xfrm>
        </p:spPr>
        <p:txBody>
          <a:bodyPr/>
          <a:lstStyle/>
          <a:p>
            <a:r>
              <a:rPr lang="zh-CN" altLang="en-US" dirty="0"/>
              <a:t>马彦青  何雯芳  王赛  于海旭  黄玮婷</a:t>
            </a:r>
            <a:endParaRPr lang="en-US" altLang="zh-CN" dirty="0"/>
          </a:p>
        </p:txBody>
      </p:sp>
      <p:sp>
        <p:nvSpPr>
          <p:cNvPr id="8" name="文本占位符 7">
            <a:extLst>
              <a:ext uri="{FF2B5EF4-FFF2-40B4-BE49-F238E27FC236}">
                <a16:creationId xmlns:a16="http://schemas.microsoft.com/office/drawing/2014/main" id="{94F9190D-A307-47AB-A69B-57AE6F5175B8}"/>
              </a:ext>
            </a:extLst>
          </p:cNvPr>
          <p:cNvSpPr>
            <a:spLocks noGrp="1"/>
          </p:cNvSpPr>
          <p:nvPr>
            <p:ph type="body" sz="quarter" idx="11"/>
          </p:nvPr>
        </p:nvSpPr>
        <p:spPr>
          <a:xfrm>
            <a:off x="579121" y="4278944"/>
            <a:ext cx="4114799" cy="296271"/>
          </a:xfrm>
        </p:spPr>
        <p:txBody>
          <a:bodyPr/>
          <a:lstStyle/>
          <a:p>
            <a:r>
              <a:rPr lang="en-US" altLang="zh-CN" dirty="0"/>
              <a:t>2020/05</a:t>
            </a:r>
            <a:endParaRPr lang="zh-CN" altLang="en-US" dirty="0"/>
          </a:p>
        </p:txBody>
      </p:sp>
      <p:pic>
        <p:nvPicPr>
          <p:cNvPr id="11" name="图片 10">
            <a:extLst>
              <a:ext uri="{FF2B5EF4-FFF2-40B4-BE49-F238E27FC236}">
                <a16:creationId xmlns:a16="http://schemas.microsoft.com/office/drawing/2014/main" id="{40ABF8D5-6F55-42B8-938B-1166C62EE3E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3521" t="39980" r="22983" b="39600"/>
          <a:stretch/>
        </p:blipFill>
        <p:spPr>
          <a:xfrm>
            <a:off x="669925" y="5730240"/>
            <a:ext cx="1891561" cy="510223"/>
          </a:xfrm>
          <a:prstGeom prst="rect">
            <a:avLst/>
          </a:prstGeom>
        </p:spPr>
      </p:pic>
    </p:spTree>
    <p:custDataLst>
      <p:tags r:id="rId2"/>
    </p:custDataLst>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2560B5-A3EB-4CC3-982F-E49941B7ADB9}"/>
              </a:ext>
            </a:extLst>
          </p:cNvPr>
          <p:cNvSpPr>
            <a:spLocks noGrp="1"/>
          </p:cNvSpPr>
          <p:nvPr>
            <p:ph type="title"/>
          </p:nvPr>
        </p:nvSpPr>
        <p:spPr/>
        <p:txBody>
          <a:bodyPr/>
          <a:lstStyle/>
          <a:p>
            <a:r>
              <a:rPr lang="en-US" altLang="zh-CN" dirty="0"/>
              <a:t>Logic gate- constructed within game of life</a:t>
            </a:r>
            <a:endParaRPr lang="zh-CN" altLang="en-US" dirty="0"/>
          </a:p>
        </p:txBody>
      </p:sp>
      <p:sp>
        <p:nvSpPr>
          <p:cNvPr id="4" name="灯片编号占位符 3">
            <a:extLst>
              <a:ext uri="{FF2B5EF4-FFF2-40B4-BE49-F238E27FC236}">
                <a16:creationId xmlns:a16="http://schemas.microsoft.com/office/drawing/2014/main" id="{4FD3884D-BED1-474C-901E-0D298AB3AF0B}"/>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a:p>
        </p:txBody>
      </p:sp>
      <p:pic>
        <p:nvPicPr>
          <p:cNvPr id="5" name="图片 4">
            <a:extLst>
              <a:ext uri="{FF2B5EF4-FFF2-40B4-BE49-F238E27FC236}">
                <a16:creationId xmlns:a16="http://schemas.microsoft.com/office/drawing/2014/main" id="{0E1743E7-5A40-42B6-B2C8-85E107884F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7789" y="2104814"/>
            <a:ext cx="3567254" cy="2594367"/>
          </a:xfrm>
          <a:prstGeom prst="rect">
            <a:avLst/>
          </a:prstGeom>
        </p:spPr>
      </p:pic>
      <p:pic>
        <p:nvPicPr>
          <p:cNvPr id="9" name="图片 8">
            <a:extLst>
              <a:ext uri="{FF2B5EF4-FFF2-40B4-BE49-F238E27FC236}">
                <a16:creationId xmlns:a16="http://schemas.microsoft.com/office/drawing/2014/main" id="{F06F37D1-DB08-4CD6-BB8F-2F2F90D053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6651" y="2104814"/>
            <a:ext cx="3736918" cy="2628682"/>
          </a:xfrm>
          <a:prstGeom prst="rect">
            <a:avLst/>
          </a:prstGeom>
        </p:spPr>
      </p:pic>
      <p:sp>
        <p:nvSpPr>
          <p:cNvPr id="13" name="文本框 12">
            <a:extLst>
              <a:ext uri="{FF2B5EF4-FFF2-40B4-BE49-F238E27FC236}">
                <a16:creationId xmlns:a16="http://schemas.microsoft.com/office/drawing/2014/main" id="{B7F8FA0B-6533-4FE8-A78E-D65C7877B08E}"/>
              </a:ext>
            </a:extLst>
          </p:cNvPr>
          <p:cNvSpPr txBox="1"/>
          <p:nvPr/>
        </p:nvSpPr>
        <p:spPr>
          <a:xfrm>
            <a:off x="669924" y="1162380"/>
            <a:ext cx="4816475" cy="461665"/>
          </a:xfrm>
          <a:prstGeom prst="rect">
            <a:avLst/>
          </a:prstGeom>
          <a:noFill/>
        </p:spPr>
        <p:txBody>
          <a:bodyPr wrap="square" rtlCol="0">
            <a:spAutoFit/>
          </a:bodyPr>
          <a:lstStyle/>
          <a:p>
            <a:r>
              <a:rPr lang="en-US" altLang="zh-CN" sz="2400" b="1" dirty="0">
                <a:solidFill>
                  <a:srgbClr val="ED6D00"/>
                </a:solidFill>
                <a:latin typeface="等线" panose="02010600030101010101" pitchFamily="2" charset="-122"/>
                <a:ea typeface="等线" panose="02010600030101010101" pitchFamily="2" charset="-122"/>
              </a:rPr>
              <a:t>Logic gate</a:t>
            </a:r>
            <a:r>
              <a:rPr lang="zh-CN" altLang="en-US" sz="2400" b="1" dirty="0">
                <a:solidFill>
                  <a:srgbClr val="ED6D00"/>
                </a:solidFill>
                <a:latin typeface="等线" panose="02010600030101010101" pitchFamily="2" charset="-122"/>
                <a:ea typeface="等线" panose="02010600030101010101" pitchFamily="2" charset="-122"/>
              </a:rPr>
              <a:t>：</a:t>
            </a:r>
          </a:p>
        </p:txBody>
      </p:sp>
      <p:pic>
        <p:nvPicPr>
          <p:cNvPr id="6" name="图片 5">
            <a:extLst>
              <a:ext uri="{FF2B5EF4-FFF2-40B4-BE49-F238E27FC236}">
                <a16:creationId xmlns:a16="http://schemas.microsoft.com/office/drawing/2014/main" id="{49992B71-621E-4085-8BA6-0BBC1924B8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52838" y="2104813"/>
            <a:ext cx="3831373" cy="2594368"/>
          </a:xfrm>
          <a:prstGeom prst="rect">
            <a:avLst/>
          </a:prstGeom>
        </p:spPr>
      </p:pic>
    </p:spTree>
    <p:extLst>
      <p:ext uri="{BB962C8B-B14F-4D97-AF65-F5344CB8AC3E}">
        <p14:creationId xmlns:p14="http://schemas.microsoft.com/office/powerpoint/2010/main" val="67680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2560B5-A3EB-4CC3-982F-E49941B7ADB9}"/>
              </a:ext>
            </a:extLst>
          </p:cNvPr>
          <p:cNvSpPr>
            <a:spLocks noGrp="1"/>
          </p:cNvSpPr>
          <p:nvPr>
            <p:ph type="title"/>
          </p:nvPr>
        </p:nvSpPr>
        <p:spPr/>
        <p:txBody>
          <a:bodyPr/>
          <a:lstStyle/>
          <a:p>
            <a:r>
              <a:rPr lang="en-US" altLang="zh-CN" dirty="0"/>
              <a:t>Logic gate- constructed within game of life</a:t>
            </a:r>
            <a:endParaRPr lang="zh-CN" altLang="en-US" dirty="0"/>
          </a:p>
        </p:txBody>
      </p:sp>
      <p:sp>
        <p:nvSpPr>
          <p:cNvPr id="4" name="灯片编号占位符 3">
            <a:extLst>
              <a:ext uri="{FF2B5EF4-FFF2-40B4-BE49-F238E27FC236}">
                <a16:creationId xmlns:a16="http://schemas.microsoft.com/office/drawing/2014/main" id="{4FD3884D-BED1-474C-901E-0D298AB3AF0B}"/>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a:p>
        </p:txBody>
      </p:sp>
      <p:sp>
        <p:nvSpPr>
          <p:cNvPr id="6" name="矩形: 圆角 5">
            <a:extLst>
              <a:ext uri="{FF2B5EF4-FFF2-40B4-BE49-F238E27FC236}">
                <a16:creationId xmlns:a16="http://schemas.microsoft.com/office/drawing/2014/main" id="{F5C266EF-8D1C-4BB5-9E5A-CE5101349490}"/>
              </a:ext>
            </a:extLst>
          </p:cNvPr>
          <p:cNvSpPr/>
          <p:nvPr/>
        </p:nvSpPr>
        <p:spPr>
          <a:xfrm>
            <a:off x="669924" y="1176755"/>
            <a:ext cx="2709332" cy="417689"/>
          </a:xfrm>
          <a:prstGeom prst="roundRect">
            <a:avLst>
              <a:gd name="adj" fmla="val 50000"/>
            </a:avLst>
          </a:prstGeom>
          <a:solidFill>
            <a:srgbClr val="ED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mn-ea"/>
              </a:rPr>
              <a:t>The </a:t>
            </a:r>
            <a:r>
              <a:rPr lang="en-US" altLang="zh-CN" sz="1600" dirty="0">
                <a:solidFill>
                  <a:schemeClr val="bg1"/>
                </a:solidFill>
                <a:latin typeface="+mn-ea"/>
              </a:rPr>
              <a:t>NOT</a:t>
            </a:r>
            <a:r>
              <a:rPr lang="zh-CN" altLang="en-US" sz="1600" dirty="0">
                <a:solidFill>
                  <a:schemeClr val="bg1"/>
                </a:solidFill>
                <a:latin typeface="+mn-ea"/>
              </a:rPr>
              <a:t> </a:t>
            </a:r>
            <a:r>
              <a:rPr lang="en-US" altLang="zh-CN" sz="1600" dirty="0">
                <a:solidFill>
                  <a:schemeClr val="bg1"/>
                </a:solidFill>
                <a:latin typeface="+mn-ea"/>
              </a:rPr>
              <a:t>gate</a:t>
            </a:r>
            <a:endParaRPr lang="zh-CN" altLang="en-US" sz="1600" dirty="0">
              <a:solidFill>
                <a:schemeClr val="bg1"/>
              </a:solidFill>
              <a:latin typeface="+mn-ea"/>
            </a:endParaRPr>
          </a:p>
        </p:txBody>
      </p:sp>
      <p:sp>
        <p:nvSpPr>
          <p:cNvPr id="7" name="矩形 6">
            <a:extLst>
              <a:ext uri="{FF2B5EF4-FFF2-40B4-BE49-F238E27FC236}">
                <a16:creationId xmlns:a16="http://schemas.microsoft.com/office/drawing/2014/main" id="{B389130F-5024-45F2-BED7-FC024394B29B}"/>
              </a:ext>
            </a:extLst>
          </p:cNvPr>
          <p:cNvSpPr/>
          <p:nvPr/>
        </p:nvSpPr>
        <p:spPr>
          <a:xfrm>
            <a:off x="588193" y="1974101"/>
            <a:ext cx="4511674" cy="3163366"/>
          </a:xfrm>
          <a:prstGeom prst="rect">
            <a:avLst/>
          </a:prstGeom>
        </p:spPr>
        <p:txBody>
          <a:bodyPr wrap="square">
            <a:spAutoFit/>
          </a:bodyPr>
          <a:lstStyle/>
          <a:p>
            <a:pPr lvl="0" algn="just">
              <a:lnSpc>
                <a:spcPct val="140000"/>
              </a:lnSpc>
            </a:pPr>
            <a:r>
              <a:rPr lang="en-US" altLang="zh-CN" sz="1600" dirty="0">
                <a:solidFill>
                  <a:srgbClr val="000000"/>
                </a:solidFill>
                <a:latin typeface="等线" panose="02010600030101010101" pitchFamily="2" charset="-122"/>
                <a:ea typeface="等线" panose="02010600030101010101" pitchFamily="2" charset="-122"/>
              </a:rPr>
              <a:t>P is either a 0 or 1 and a data source gun that emits a glider whenever P is 1 and nothing whenever P is 0. An emitter glider gun at E is positioned and is synchronized to fire gliders simultaneously. Whenever two gliders collide they will annihilate one another. </a:t>
            </a:r>
          </a:p>
          <a:p>
            <a:pPr lvl="0" algn="just">
              <a:lnSpc>
                <a:spcPct val="140000"/>
              </a:lnSpc>
            </a:pPr>
            <a:r>
              <a:rPr lang="en-US" altLang="zh-CN" sz="1600" b="1" dirty="0">
                <a:solidFill>
                  <a:srgbClr val="ED6D00"/>
                </a:solidFill>
                <a:latin typeface="等线" panose="02010600030101010101" pitchFamily="2" charset="-122"/>
                <a:ea typeface="等线" panose="02010600030101010101" pitchFamily="2" charset="-122"/>
              </a:rPr>
              <a:t>If P is 0 the result at the receptor R is 1 and if P is 1 the receptor receives no input, or 0 since the colliding gliders annihilate one another.</a:t>
            </a:r>
          </a:p>
        </p:txBody>
      </p:sp>
      <p:pic>
        <p:nvPicPr>
          <p:cNvPr id="10" name="图片 9">
            <a:extLst>
              <a:ext uri="{FF2B5EF4-FFF2-40B4-BE49-F238E27FC236}">
                <a16:creationId xmlns:a16="http://schemas.microsoft.com/office/drawing/2014/main" id="{71186ECB-B68C-46DB-A757-109983C54B18}"/>
              </a:ext>
            </a:extLst>
          </p:cNvPr>
          <p:cNvPicPr>
            <a:picLocks noChangeAspect="1"/>
          </p:cNvPicPr>
          <p:nvPr/>
        </p:nvPicPr>
        <p:blipFill>
          <a:blip r:embed="rId2"/>
          <a:stretch>
            <a:fillRect/>
          </a:stretch>
        </p:blipFill>
        <p:spPr>
          <a:xfrm>
            <a:off x="5773519" y="1679850"/>
            <a:ext cx="5899299" cy="3751868"/>
          </a:xfrm>
          <a:prstGeom prst="rect">
            <a:avLst/>
          </a:prstGeom>
        </p:spPr>
      </p:pic>
    </p:spTree>
    <p:extLst>
      <p:ext uri="{BB962C8B-B14F-4D97-AF65-F5344CB8AC3E}">
        <p14:creationId xmlns:p14="http://schemas.microsoft.com/office/powerpoint/2010/main" val="1751085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2560B5-A3EB-4CC3-982F-E49941B7ADB9}"/>
              </a:ext>
            </a:extLst>
          </p:cNvPr>
          <p:cNvSpPr>
            <a:spLocks noGrp="1"/>
          </p:cNvSpPr>
          <p:nvPr>
            <p:ph type="title"/>
          </p:nvPr>
        </p:nvSpPr>
        <p:spPr/>
        <p:txBody>
          <a:bodyPr/>
          <a:lstStyle/>
          <a:p>
            <a:r>
              <a:rPr lang="en-US" altLang="zh-CN" dirty="0"/>
              <a:t>Logic gate- constructed within game of life</a:t>
            </a:r>
            <a:endParaRPr lang="zh-CN" altLang="en-US" dirty="0"/>
          </a:p>
        </p:txBody>
      </p:sp>
      <p:sp>
        <p:nvSpPr>
          <p:cNvPr id="4" name="灯片编号占位符 3">
            <a:extLst>
              <a:ext uri="{FF2B5EF4-FFF2-40B4-BE49-F238E27FC236}">
                <a16:creationId xmlns:a16="http://schemas.microsoft.com/office/drawing/2014/main" id="{4FD3884D-BED1-474C-901E-0D298AB3AF0B}"/>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a:p>
        </p:txBody>
      </p:sp>
      <p:sp>
        <p:nvSpPr>
          <p:cNvPr id="6" name="矩形: 圆角 5">
            <a:extLst>
              <a:ext uri="{FF2B5EF4-FFF2-40B4-BE49-F238E27FC236}">
                <a16:creationId xmlns:a16="http://schemas.microsoft.com/office/drawing/2014/main" id="{F5C266EF-8D1C-4BB5-9E5A-CE5101349490}"/>
              </a:ext>
            </a:extLst>
          </p:cNvPr>
          <p:cNvSpPr/>
          <p:nvPr/>
        </p:nvSpPr>
        <p:spPr>
          <a:xfrm>
            <a:off x="669924" y="1176755"/>
            <a:ext cx="2709332" cy="417689"/>
          </a:xfrm>
          <a:prstGeom prst="roundRect">
            <a:avLst>
              <a:gd name="adj" fmla="val 50000"/>
            </a:avLst>
          </a:prstGeom>
          <a:solidFill>
            <a:srgbClr val="ED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mn-ea"/>
              </a:rPr>
              <a:t>The </a:t>
            </a:r>
            <a:r>
              <a:rPr lang="en-US" altLang="zh-CN" sz="1600" dirty="0">
                <a:solidFill>
                  <a:schemeClr val="bg1"/>
                </a:solidFill>
                <a:latin typeface="+mn-ea"/>
              </a:rPr>
              <a:t>AND</a:t>
            </a:r>
            <a:r>
              <a:rPr lang="zh-CN" altLang="en-US" sz="1600" dirty="0">
                <a:solidFill>
                  <a:schemeClr val="bg1"/>
                </a:solidFill>
                <a:latin typeface="+mn-ea"/>
              </a:rPr>
              <a:t> </a:t>
            </a:r>
            <a:r>
              <a:rPr lang="en-US" altLang="zh-CN" sz="1600" dirty="0">
                <a:solidFill>
                  <a:schemeClr val="bg1"/>
                </a:solidFill>
                <a:latin typeface="+mn-ea"/>
              </a:rPr>
              <a:t>gate</a:t>
            </a:r>
            <a:endParaRPr lang="zh-CN" altLang="en-US" sz="1600" dirty="0">
              <a:solidFill>
                <a:schemeClr val="bg1"/>
              </a:solidFill>
              <a:latin typeface="+mn-ea"/>
            </a:endParaRPr>
          </a:p>
        </p:txBody>
      </p:sp>
      <p:sp>
        <p:nvSpPr>
          <p:cNvPr id="7" name="矩形 6">
            <a:extLst>
              <a:ext uri="{FF2B5EF4-FFF2-40B4-BE49-F238E27FC236}">
                <a16:creationId xmlns:a16="http://schemas.microsoft.com/office/drawing/2014/main" id="{B389130F-5024-45F2-BED7-FC024394B29B}"/>
              </a:ext>
            </a:extLst>
          </p:cNvPr>
          <p:cNvSpPr/>
          <p:nvPr/>
        </p:nvSpPr>
        <p:spPr>
          <a:xfrm>
            <a:off x="588192" y="1974101"/>
            <a:ext cx="4613535" cy="4197496"/>
          </a:xfrm>
          <a:prstGeom prst="rect">
            <a:avLst/>
          </a:prstGeom>
        </p:spPr>
        <p:txBody>
          <a:bodyPr wrap="square">
            <a:spAutoFit/>
          </a:bodyPr>
          <a:lstStyle/>
          <a:p>
            <a:pPr lvl="0" algn="just">
              <a:lnSpc>
                <a:spcPct val="140000"/>
              </a:lnSpc>
            </a:pPr>
            <a:r>
              <a:rPr lang="en-US" altLang="zh-CN" sz="1600" dirty="0">
                <a:solidFill>
                  <a:srgbClr val="000000"/>
                </a:solidFill>
                <a:latin typeface="等线" panose="02010600030101010101" pitchFamily="2" charset="-122"/>
                <a:ea typeface="等线" panose="02010600030101010101" pitchFamily="2" charset="-122"/>
              </a:rPr>
              <a:t>According to the Truth Table the conjunction P ∧ Q is to be the value 1 only when P is 1 and Q is 1. In all other cases, P ∧ Q is to be 0. Taking P and Q both to have truth value 1 as in the figure, results in a glider emanating from the glider gun Q being annihilated by the glider emanating from the emitter E, whereas the glider from P passes unhindered to produce a 1 at the receptor R. </a:t>
            </a:r>
          </a:p>
          <a:p>
            <a:pPr lvl="0" algn="just">
              <a:lnSpc>
                <a:spcPct val="140000"/>
              </a:lnSpc>
            </a:pPr>
            <a:r>
              <a:rPr lang="en-US" altLang="zh-CN" sz="1600" b="1" dirty="0">
                <a:solidFill>
                  <a:srgbClr val="ED6D00"/>
                </a:solidFill>
                <a:latin typeface="等线" panose="02010600030101010101" pitchFamily="2" charset="-122"/>
                <a:ea typeface="等线" panose="02010600030101010101" pitchFamily="2" charset="-122"/>
              </a:rPr>
              <a:t>Only when both P and Q are on does the receptor R receive any data. If only P or Q is on , then the gliders from E annihilate them and the receptor R receives nothing. </a:t>
            </a:r>
          </a:p>
        </p:txBody>
      </p:sp>
      <p:pic>
        <p:nvPicPr>
          <p:cNvPr id="3" name="图片 2">
            <a:extLst>
              <a:ext uri="{FF2B5EF4-FFF2-40B4-BE49-F238E27FC236}">
                <a16:creationId xmlns:a16="http://schemas.microsoft.com/office/drawing/2014/main" id="{1FE6CC2A-5BFE-4679-AD9F-38F7651B9B2C}"/>
              </a:ext>
            </a:extLst>
          </p:cNvPr>
          <p:cNvPicPr>
            <a:picLocks noChangeAspect="1"/>
          </p:cNvPicPr>
          <p:nvPr/>
        </p:nvPicPr>
        <p:blipFill>
          <a:blip r:embed="rId2"/>
          <a:stretch>
            <a:fillRect/>
          </a:stretch>
        </p:blipFill>
        <p:spPr>
          <a:xfrm>
            <a:off x="5650302" y="1782163"/>
            <a:ext cx="6310671" cy="3914775"/>
          </a:xfrm>
          <a:prstGeom prst="rect">
            <a:avLst/>
          </a:prstGeom>
        </p:spPr>
      </p:pic>
    </p:spTree>
    <p:extLst>
      <p:ext uri="{BB962C8B-B14F-4D97-AF65-F5344CB8AC3E}">
        <p14:creationId xmlns:p14="http://schemas.microsoft.com/office/powerpoint/2010/main" val="2326300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2560B5-A3EB-4CC3-982F-E49941B7ADB9}"/>
              </a:ext>
            </a:extLst>
          </p:cNvPr>
          <p:cNvSpPr>
            <a:spLocks noGrp="1"/>
          </p:cNvSpPr>
          <p:nvPr>
            <p:ph type="title"/>
          </p:nvPr>
        </p:nvSpPr>
        <p:spPr/>
        <p:txBody>
          <a:bodyPr/>
          <a:lstStyle/>
          <a:p>
            <a:r>
              <a:rPr lang="en-US" altLang="zh-CN" dirty="0"/>
              <a:t>Logic gate- constructed within game of life</a:t>
            </a:r>
            <a:endParaRPr lang="zh-CN" altLang="en-US" dirty="0"/>
          </a:p>
        </p:txBody>
      </p:sp>
      <p:sp>
        <p:nvSpPr>
          <p:cNvPr id="4" name="灯片编号占位符 3">
            <a:extLst>
              <a:ext uri="{FF2B5EF4-FFF2-40B4-BE49-F238E27FC236}">
                <a16:creationId xmlns:a16="http://schemas.microsoft.com/office/drawing/2014/main" id="{4FD3884D-BED1-474C-901E-0D298AB3AF0B}"/>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a:p>
        </p:txBody>
      </p:sp>
      <p:sp>
        <p:nvSpPr>
          <p:cNvPr id="6" name="矩形: 圆角 5">
            <a:extLst>
              <a:ext uri="{FF2B5EF4-FFF2-40B4-BE49-F238E27FC236}">
                <a16:creationId xmlns:a16="http://schemas.microsoft.com/office/drawing/2014/main" id="{F5C266EF-8D1C-4BB5-9E5A-CE5101349490}"/>
              </a:ext>
            </a:extLst>
          </p:cNvPr>
          <p:cNvSpPr/>
          <p:nvPr/>
        </p:nvSpPr>
        <p:spPr>
          <a:xfrm>
            <a:off x="669924" y="1176755"/>
            <a:ext cx="2709332" cy="417689"/>
          </a:xfrm>
          <a:prstGeom prst="roundRect">
            <a:avLst>
              <a:gd name="adj" fmla="val 50000"/>
            </a:avLst>
          </a:prstGeom>
          <a:solidFill>
            <a:srgbClr val="ED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mn-ea"/>
              </a:rPr>
              <a:t>The </a:t>
            </a:r>
            <a:r>
              <a:rPr lang="en-US" altLang="zh-CN" sz="1600" dirty="0">
                <a:solidFill>
                  <a:schemeClr val="bg1"/>
                </a:solidFill>
                <a:latin typeface="+mn-ea"/>
              </a:rPr>
              <a:t>OR</a:t>
            </a:r>
            <a:r>
              <a:rPr lang="zh-CN" altLang="en-US" sz="1600" dirty="0">
                <a:solidFill>
                  <a:schemeClr val="bg1"/>
                </a:solidFill>
                <a:latin typeface="+mn-ea"/>
              </a:rPr>
              <a:t> </a:t>
            </a:r>
            <a:r>
              <a:rPr lang="en-US" altLang="zh-CN" sz="1600" dirty="0">
                <a:solidFill>
                  <a:schemeClr val="bg1"/>
                </a:solidFill>
                <a:latin typeface="+mn-ea"/>
              </a:rPr>
              <a:t>gate</a:t>
            </a:r>
            <a:endParaRPr lang="zh-CN" altLang="en-US" sz="1600" dirty="0">
              <a:solidFill>
                <a:schemeClr val="bg1"/>
              </a:solidFill>
              <a:latin typeface="+mn-ea"/>
            </a:endParaRPr>
          </a:p>
        </p:txBody>
      </p:sp>
      <p:sp>
        <p:nvSpPr>
          <p:cNvPr id="7" name="矩形 6">
            <a:extLst>
              <a:ext uri="{FF2B5EF4-FFF2-40B4-BE49-F238E27FC236}">
                <a16:creationId xmlns:a16="http://schemas.microsoft.com/office/drawing/2014/main" id="{B389130F-5024-45F2-BED7-FC024394B29B}"/>
              </a:ext>
            </a:extLst>
          </p:cNvPr>
          <p:cNvSpPr/>
          <p:nvPr/>
        </p:nvSpPr>
        <p:spPr>
          <a:xfrm>
            <a:off x="588193" y="1974101"/>
            <a:ext cx="4511674" cy="3163366"/>
          </a:xfrm>
          <a:prstGeom prst="rect">
            <a:avLst/>
          </a:prstGeom>
        </p:spPr>
        <p:txBody>
          <a:bodyPr wrap="square">
            <a:spAutoFit/>
          </a:bodyPr>
          <a:lstStyle/>
          <a:p>
            <a:pPr lvl="0" algn="just">
              <a:lnSpc>
                <a:spcPct val="140000"/>
              </a:lnSpc>
            </a:pPr>
            <a:r>
              <a:rPr lang="en-US" altLang="zh-CN" sz="1600" dirty="0">
                <a:solidFill>
                  <a:srgbClr val="000000"/>
                </a:solidFill>
                <a:latin typeface="等线" panose="02010600030101010101" pitchFamily="2" charset="-122"/>
                <a:ea typeface="等线" panose="02010600030101010101" pitchFamily="2" charset="-122"/>
              </a:rPr>
              <a:t>Two emitter glider guns, both designated E. P ∨ Q has truth value 1 if P or Q is 1 (or both) and is 0 in all other cases. </a:t>
            </a:r>
          </a:p>
          <a:p>
            <a:pPr lvl="0" algn="just">
              <a:lnSpc>
                <a:spcPct val="140000"/>
              </a:lnSpc>
            </a:pPr>
            <a:r>
              <a:rPr lang="en-US" altLang="zh-CN" sz="1600" b="1" dirty="0">
                <a:solidFill>
                  <a:srgbClr val="ED6D00"/>
                </a:solidFill>
                <a:latin typeface="等线" panose="02010600030101010101" pitchFamily="2" charset="-122"/>
                <a:ea typeface="等线" panose="02010600030101010101" pitchFamily="2" charset="-122"/>
              </a:rPr>
              <a:t>If both P and Q are off then the gliders from each emitter E annihilate each other and there is no signal at the receptor R. In the other cases when either P or Q are on or both are</a:t>
            </a:r>
          </a:p>
          <a:p>
            <a:pPr lvl="0" algn="just">
              <a:lnSpc>
                <a:spcPct val="140000"/>
              </a:lnSpc>
            </a:pPr>
            <a:r>
              <a:rPr lang="en-US" altLang="zh-CN" sz="1600" b="1" dirty="0">
                <a:solidFill>
                  <a:srgbClr val="ED6D00"/>
                </a:solidFill>
                <a:latin typeface="等线" panose="02010600030101010101" pitchFamily="2" charset="-122"/>
                <a:ea typeface="等线" panose="02010600030101010101" pitchFamily="2" charset="-122"/>
              </a:rPr>
              <a:t>on, a signal is received by the receptor R from the emitter on the left.</a:t>
            </a:r>
          </a:p>
        </p:txBody>
      </p:sp>
      <p:pic>
        <p:nvPicPr>
          <p:cNvPr id="3" name="图片 2">
            <a:extLst>
              <a:ext uri="{FF2B5EF4-FFF2-40B4-BE49-F238E27FC236}">
                <a16:creationId xmlns:a16="http://schemas.microsoft.com/office/drawing/2014/main" id="{8824D894-0FC3-443D-91D8-7A45703A362C}"/>
              </a:ext>
            </a:extLst>
          </p:cNvPr>
          <p:cNvPicPr>
            <a:picLocks noChangeAspect="1"/>
          </p:cNvPicPr>
          <p:nvPr/>
        </p:nvPicPr>
        <p:blipFill>
          <a:blip r:embed="rId2"/>
          <a:stretch>
            <a:fillRect/>
          </a:stretch>
        </p:blipFill>
        <p:spPr>
          <a:xfrm>
            <a:off x="5194001" y="1817567"/>
            <a:ext cx="6686550" cy="3895725"/>
          </a:xfrm>
          <a:prstGeom prst="rect">
            <a:avLst/>
          </a:prstGeom>
        </p:spPr>
      </p:pic>
    </p:spTree>
    <p:extLst>
      <p:ext uri="{BB962C8B-B14F-4D97-AF65-F5344CB8AC3E}">
        <p14:creationId xmlns:p14="http://schemas.microsoft.com/office/powerpoint/2010/main" val="28922546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EA3814-A419-4139-96AB-DA1443E03CF1}"/>
              </a:ext>
            </a:extLst>
          </p:cNvPr>
          <p:cNvSpPr>
            <a:spLocks noGrp="1"/>
          </p:cNvSpPr>
          <p:nvPr>
            <p:ph type="title"/>
          </p:nvPr>
        </p:nvSpPr>
        <p:spPr/>
        <p:txBody>
          <a:bodyPr/>
          <a:lstStyle/>
          <a:p>
            <a:r>
              <a:rPr lang="en-US" altLang="zh-CN" dirty="0"/>
              <a:t>Planning</a:t>
            </a:r>
            <a:endParaRPr lang="zh-CN" altLang="en-US" dirty="0"/>
          </a:p>
        </p:txBody>
      </p:sp>
      <p:sp>
        <p:nvSpPr>
          <p:cNvPr id="4" name="灯片编号占位符 3">
            <a:extLst>
              <a:ext uri="{FF2B5EF4-FFF2-40B4-BE49-F238E27FC236}">
                <a16:creationId xmlns:a16="http://schemas.microsoft.com/office/drawing/2014/main" id="{CEDEC1B4-4939-4930-B201-CACB76FEABA0}"/>
              </a:ext>
            </a:extLst>
          </p:cNvPr>
          <p:cNvSpPr>
            <a:spLocks noGrp="1"/>
          </p:cNvSpPr>
          <p:nvPr>
            <p:ph type="sldNum" sz="quarter" idx="12"/>
          </p:nvPr>
        </p:nvSpPr>
        <p:spPr/>
        <p:txBody>
          <a:bodyPr/>
          <a:lstStyle/>
          <a:p>
            <a:fld id="{5DD3DB80-B894-403A-B48E-6FDC1A72010E}" type="slidenum">
              <a:rPr lang="zh-CN" altLang="en-US" smtClean="0"/>
              <a:pPr/>
              <a:t>14</a:t>
            </a:fld>
            <a:endParaRPr lang="zh-CN" altLang="en-US"/>
          </a:p>
        </p:txBody>
      </p:sp>
      <p:sp>
        <p:nvSpPr>
          <p:cNvPr id="3" name="矩形 2">
            <a:extLst>
              <a:ext uri="{FF2B5EF4-FFF2-40B4-BE49-F238E27FC236}">
                <a16:creationId xmlns:a16="http://schemas.microsoft.com/office/drawing/2014/main" id="{67CBC2B4-D197-4573-8D66-DA69FA93A84B}"/>
              </a:ext>
            </a:extLst>
          </p:cNvPr>
          <p:cNvSpPr/>
          <p:nvPr/>
        </p:nvSpPr>
        <p:spPr>
          <a:xfrm>
            <a:off x="669924" y="1395443"/>
            <a:ext cx="6096000" cy="4524315"/>
          </a:xfrm>
          <a:prstGeom prst="rect">
            <a:avLst/>
          </a:prstGeom>
        </p:spPr>
        <p:txBody>
          <a:bodyPr>
            <a:spAutoFit/>
          </a:bodyPr>
          <a:lstStyle/>
          <a:p>
            <a:pPr marL="342900" marR="133350" lvl="0" indent="-342900" algn="just">
              <a:spcAft>
                <a:spcPts val="0"/>
              </a:spcAft>
              <a:buFont typeface="+mj-lt"/>
              <a:buAutoNum type="romanUcPeriod"/>
            </a:pPr>
            <a:r>
              <a:rPr lang="en-US" altLang="zh-CN" kern="100" dirty="0">
                <a:latin typeface="等线" panose="02010600030101010101" pitchFamily="2" charset="-122"/>
                <a:ea typeface="等线" panose="02010600030101010101" pitchFamily="2" charset="-122"/>
                <a:cs typeface="Times New Roman" panose="02020603050405020304" pitchFamily="18" charset="0"/>
              </a:rPr>
              <a:t>Project Two: Game of Life and Its application</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342900" marR="133350" lvl="0" indent="-342900" algn="just">
              <a:spcAft>
                <a:spcPts val="0"/>
              </a:spcAft>
              <a:buFont typeface="+mj-lt"/>
              <a:buAutoNum type="romanUcPeriod"/>
            </a:pPr>
            <a:r>
              <a:rPr lang="en-US" altLang="zh-CN" kern="100" dirty="0">
                <a:latin typeface="等线" panose="02010600030101010101" pitchFamily="2" charset="-122"/>
                <a:ea typeface="等线" panose="02010600030101010101" pitchFamily="2" charset="-122"/>
                <a:cs typeface="Times New Roman" panose="02020603050405020304" pitchFamily="18" charset="0"/>
              </a:rPr>
              <a:t>Project Plan </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133350" marR="13335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5/1-5/8: The principle of game of life.</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342900" marR="133350" lvl="0" indent="-342900" algn="just">
              <a:spcAft>
                <a:spcPts val="0"/>
              </a:spcAft>
              <a:buSzPts val="650"/>
              <a:buFont typeface="Wingdings" panose="05000000000000000000" pitchFamily="2" charset="2"/>
              <a:buChar char=""/>
            </a:pPr>
            <a:r>
              <a:rPr lang="en-US" altLang="zh-CN" kern="100" dirty="0">
                <a:latin typeface="等线" panose="02010600030101010101" pitchFamily="2" charset="-122"/>
                <a:ea typeface="等线" panose="02010600030101010101" pitchFamily="2" charset="-122"/>
                <a:cs typeface="Times New Roman" panose="02020603050405020304" pitchFamily="18" charset="0"/>
              </a:rPr>
              <a:t>Learn the basic model.</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342900" marR="133350" lvl="0" indent="-342900" algn="just">
              <a:spcAft>
                <a:spcPts val="0"/>
              </a:spcAft>
              <a:buSzPts val="650"/>
              <a:buFont typeface="Wingdings" panose="05000000000000000000" pitchFamily="2" charset="2"/>
              <a:buChar char=""/>
            </a:pPr>
            <a:r>
              <a:rPr lang="en-US" altLang="zh-CN" kern="100" dirty="0">
                <a:latin typeface="等线" panose="02010600030101010101" pitchFamily="2" charset="-122"/>
                <a:ea typeface="等线" panose="02010600030101010101" pitchFamily="2" charset="-122"/>
                <a:cs typeface="Times New Roman" panose="02020603050405020304" pitchFamily="18" charset="0"/>
              </a:rPr>
              <a:t>Discuss core concepts: states, pattern and structure.</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342900" marR="133350" lvl="0" indent="-342900" algn="just">
              <a:spcAft>
                <a:spcPts val="0"/>
              </a:spcAft>
              <a:buSzPts val="650"/>
              <a:buFont typeface="Wingdings" panose="05000000000000000000" pitchFamily="2" charset="2"/>
              <a:buChar char=""/>
            </a:pPr>
            <a:r>
              <a:rPr lang="en-US" altLang="zh-CN" kern="100" dirty="0">
                <a:latin typeface="等线" panose="02010600030101010101" pitchFamily="2" charset="-122"/>
                <a:ea typeface="等线" panose="02010600030101010101" pitchFamily="2" charset="-122"/>
                <a:cs typeface="Times New Roman" panose="02020603050405020304" pitchFamily="18" charset="0"/>
              </a:rPr>
              <a:t>Report project progress.</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133350" marR="13335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5/8-5/15: The applications of game of life.</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342900" marR="133350" lvl="0" indent="-342900" algn="just">
              <a:spcAft>
                <a:spcPts val="0"/>
              </a:spcAft>
              <a:buSzPts val="650"/>
              <a:buFont typeface="Wingdings" panose="05000000000000000000" pitchFamily="2" charset="2"/>
              <a:buChar char=""/>
            </a:pPr>
            <a:r>
              <a:rPr lang="en-US" altLang="zh-CN" kern="100" dirty="0">
                <a:latin typeface="等线" panose="02010600030101010101" pitchFamily="2" charset="-122"/>
                <a:ea typeface="等线" panose="02010600030101010101" pitchFamily="2" charset="-122"/>
                <a:cs typeface="Times New Roman" panose="02020603050405020304" pitchFamily="18" charset="0"/>
              </a:rPr>
              <a:t>Genetic Algorithms or McCulloch-Pits Neural Model</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133350" marR="13335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5/15-5/22: Programming and thesis writing.</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133350" marR="13335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5/22-5/25: Project show and presentations.</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133350" marR="13335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342900" marR="133350" lvl="0" indent="-342900" algn="just">
              <a:spcAft>
                <a:spcPts val="0"/>
              </a:spcAft>
              <a:buFont typeface="+mj-lt"/>
              <a:buAutoNum type="romanUcPeriod"/>
            </a:pPr>
            <a:r>
              <a:rPr lang="en-US" altLang="zh-CN" kern="100" dirty="0">
                <a:latin typeface="等线" panose="02010600030101010101" pitchFamily="2" charset="-122"/>
                <a:ea typeface="等线" panose="02010600030101010101" pitchFamily="2" charset="-122"/>
                <a:cs typeface="Times New Roman" panose="02020603050405020304" pitchFamily="18" charset="0"/>
              </a:rPr>
              <a:t>Working Assignment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342900" marR="133350" lvl="0" indent="-342900" algn="just">
              <a:spcAft>
                <a:spcPts val="0"/>
              </a:spcAft>
              <a:buFont typeface="+mj-lt"/>
              <a:buAutoNum type="arabicPeriod"/>
            </a:pPr>
            <a:r>
              <a:rPr lang="en-US" altLang="zh-CN" kern="100" dirty="0">
                <a:latin typeface="等线" panose="02010600030101010101" pitchFamily="2" charset="-122"/>
                <a:ea typeface="等线" panose="02010600030101010101" pitchFamily="2" charset="-122"/>
                <a:cs typeface="Times New Roman" panose="02020603050405020304" pitchFamily="18" charset="0"/>
              </a:rPr>
              <a:t>Model: </a:t>
            </a:r>
            <a:r>
              <a:rPr lang="zh-CN" altLang="zh-CN" kern="100" dirty="0">
                <a:latin typeface="等线" panose="02010600030101010101" pitchFamily="2" charset="-122"/>
                <a:ea typeface="等线" panose="02010600030101010101" pitchFamily="2" charset="-122"/>
                <a:cs typeface="Times New Roman" panose="02020603050405020304" pitchFamily="18" charset="0"/>
              </a:rPr>
              <a:t>马彦青</a:t>
            </a:r>
          </a:p>
          <a:p>
            <a:pPr marL="342900" marR="133350" lvl="0" indent="-342900" algn="just">
              <a:spcAft>
                <a:spcPts val="0"/>
              </a:spcAft>
              <a:buFont typeface="+mj-lt"/>
              <a:buAutoNum type="arabicPeriod"/>
            </a:pPr>
            <a:r>
              <a:rPr lang="en-US" altLang="zh-CN" kern="100" dirty="0">
                <a:latin typeface="等线" panose="02010600030101010101" pitchFamily="2" charset="-122"/>
                <a:ea typeface="等线" panose="02010600030101010101" pitchFamily="2" charset="-122"/>
                <a:cs typeface="Times New Roman" panose="02020603050405020304" pitchFamily="18" charset="0"/>
              </a:rPr>
              <a:t>Coding: </a:t>
            </a:r>
            <a:r>
              <a:rPr lang="zh-CN" altLang="zh-CN" kern="100" dirty="0">
                <a:latin typeface="等线" panose="02010600030101010101" pitchFamily="2" charset="-122"/>
                <a:ea typeface="等线" panose="02010600030101010101" pitchFamily="2" charset="-122"/>
                <a:cs typeface="Times New Roman" panose="02020603050405020304" pitchFamily="18" charset="0"/>
              </a:rPr>
              <a:t>王赛</a:t>
            </a:r>
          </a:p>
          <a:p>
            <a:pPr marL="342900" marR="133350" lvl="0" indent="-342900" algn="just">
              <a:spcAft>
                <a:spcPts val="0"/>
              </a:spcAft>
              <a:buFont typeface="+mj-lt"/>
              <a:buAutoNum type="arabicPeriod"/>
            </a:pPr>
            <a:r>
              <a:rPr lang="en-US" altLang="zh-CN" kern="100" dirty="0">
                <a:latin typeface="等线" panose="02010600030101010101" pitchFamily="2" charset="-122"/>
                <a:ea typeface="等线" panose="02010600030101010101" pitchFamily="2" charset="-122"/>
                <a:cs typeface="Times New Roman" panose="02020603050405020304" pitchFamily="18" charset="0"/>
              </a:rPr>
              <a:t>PPT</a:t>
            </a:r>
            <a:r>
              <a:rPr lang="zh-CN" altLang="zh-CN" kern="100" dirty="0">
                <a:latin typeface="等线" panose="02010600030101010101" pitchFamily="2" charset="-122"/>
                <a:ea typeface="等线" panose="02010600030101010101" pitchFamily="2" charset="-122"/>
                <a:cs typeface="Times New Roman" panose="02020603050405020304" pitchFamily="18" charset="0"/>
              </a:rPr>
              <a:t>：黄玮婷</a:t>
            </a:r>
          </a:p>
          <a:p>
            <a:pPr marL="342900" marR="133350" lvl="0" indent="-342900" algn="just">
              <a:spcAft>
                <a:spcPts val="0"/>
              </a:spcAft>
              <a:buFont typeface="+mj-lt"/>
              <a:buAutoNum type="arabicPeriod"/>
            </a:pPr>
            <a:r>
              <a:rPr lang="en-US" altLang="zh-CN" kern="100" dirty="0">
                <a:latin typeface="等线" panose="02010600030101010101" pitchFamily="2" charset="-122"/>
                <a:ea typeface="等线" panose="02010600030101010101" pitchFamily="2" charset="-122"/>
                <a:cs typeface="Times New Roman" panose="02020603050405020304" pitchFamily="18" charset="0"/>
              </a:rPr>
              <a:t>Thesis: </a:t>
            </a:r>
            <a:r>
              <a:rPr lang="zh-CN" altLang="zh-CN" kern="100" dirty="0">
                <a:latin typeface="等线" panose="02010600030101010101" pitchFamily="2" charset="-122"/>
                <a:ea typeface="等线" panose="02010600030101010101" pitchFamily="2" charset="-122"/>
                <a:cs typeface="Times New Roman" panose="02020603050405020304" pitchFamily="18" charset="0"/>
              </a:rPr>
              <a:t>何雯芳、于海旭</a:t>
            </a:r>
          </a:p>
        </p:txBody>
      </p:sp>
    </p:spTree>
    <p:extLst>
      <p:ext uri="{BB962C8B-B14F-4D97-AF65-F5344CB8AC3E}">
        <p14:creationId xmlns:p14="http://schemas.microsoft.com/office/powerpoint/2010/main" val="273169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en-US" altLang="zh-CN" dirty="0"/>
              <a:t>Coding of game of life</a:t>
            </a:r>
            <a:endParaRPr lang="zh-CN" altLang="en-US" dirty="0"/>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15</a:t>
            </a:fld>
            <a:endParaRPr lang="zh-CN" altLang="en-US"/>
          </a:p>
        </p:txBody>
      </p:sp>
      <p:pic>
        <p:nvPicPr>
          <p:cNvPr id="5" name="图片 4">
            <a:extLst>
              <a:ext uri="{FF2B5EF4-FFF2-40B4-BE49-F238E27FC236}">
                <a16:creationId xmlns:a16="http://schemas.microsoft.com/office/drawing/2014/main" id="{ED8436A7-0CC3-4CB8-85AB-4D7B8122E9A6}"/>
              </a:ext>
            </a:extLst>
          </p:cNvPr>
          <p:cNvPicPr>
            <a:picLocks noChangeAspect="1"/>
          </p:cNvPicPr>
          <p:nvPr/>
        </p:nvPicPr>
        <p:blipFill>
          <a:blip r:embed="rId2"/>
          <a:stretch>
            <a:fillRect/>
          </a:stretch>
        </p:blipFill>
        <p:spPr>
          <a:xfrm>
            <a:off x="1791357" y="1147313"/>
            <a:ext cx="3064456" cy="5710687"/>
          </a:xfrm>
          <a:prstGeom prst="rect">
            <a:avLst/>
          </a:prstGeom>
        </p:spPr>
      </p:pic>
      <p:sp>
        <p:nvSpPr>
          <p:cNvPr id="6" name="iconfont-11607-6151392">
            <a:extLst>
              <a:ext uri="{FF2B5EF4-FFF2-40B4-BE49-F238E27FC236}">
                <a16:creationId xmlns:a16="http://schemas.microsoft.com/office/drawing/2014/main" id="{D47A343F-52E3-4933-AC4F-BBDF06E0C1A6}"/>
              </a:ext>
            </a:extLst>
          </p:cNvPr>
          <p:cNvSpPr>
            <a:spLocks noChangeAspect="1"/>
          </p:cNvSpPr>
          <p:nvPr/>
        </p:nvSpPr>
        <p:spPr bwMode="auto">
          <a:xfrm>
            <a:off x="5922343" y="3124157"/>
            <a:ext cx="588850" cy="609685"/>
          </a:xfrm>
          <a:custGeom>
            <a:avLst/>
            <a:gdLst>
              <a:gd name="T0" fmla="*/ 10036 w 12364"/>
              <a:gd name="T1" fmla="*/ 6400 h 12800"/>
              <a:gd name="T2" fmla="*/ 4800 w 12364"/>
              <a:gd name="T3" fmla="*/ 11636 h 12800"/>
              <a:gd name="T4" fmla="*/ 5964 w 12364"/>
              <a:gd name="T5" fmla="*/ 12800 h 12800"/>
              <a:gd name="T6" fmla="*/ 12364 w 12364"/>
              <a:gd name="T7" fmla="*/ 6400 h 12800"/>
              <a:gd name="T8" fmla="*/ 5964 w 12364"/>
              <a:gd name="T9" fmla="*/ 0 h 12800"/>
              <a:gd name="T10" fmla="*/ 4800 w 12364"/>
              <a:gd name="T11" fmla="*/ 1164 h 12800"/>
              <a:gd name="T12" fmla="*/ 10036 w 12364"/>
              <a:gd name="T13" fmla="*/ 6400 h 12800"/>
              <a:gd name="T14" fmla="*/ 5236 w 12364"/>
              <a:gd name="T15" fmla="*/ 6400 h 12800"/>
              <a:gd name="T16" fmla="*/ 0 w 12364"/>
              <a:gd name="T17" fmla="*/ 11636 h 12800"/>
              <a:gd name="T18" fmla="*/ 1164 w 12364"/>
              <a:gd name="T19" fmla="*/ 12800 h 12800"/>
              <a:gd name="T20" fmla="*/ 7564 w 12364"/>
              <a:gd name="T21" fmla="*/ 6400 h 12800"/>
              <a:gd name="T22" fmla="*/ 1164 w 12364"/>
              <a:gd name="T23" fmla="*/ 0 h 12800"/>
              <a:gd name="T24" fmla="*/ 0 w 12364"/>
              <a:gd name="T25" fmla="*/ 1164 h 12800"/>
              <a:gd name="T26" fmla="*/ 5236 w 12364"/>
              <a:gd name="T27" fmla="*/ 6400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64" h="12800">
                <a:moveTo>
                  <a:pt x="10036" y="6400"/>
                </a:moveTo>
                <a:lnTo>
                  <a:pt x="4800" y="11636"/>
                </a:lnTo>
                <a:lnTo>
                  <a:pt x="5964" y="12800"/>
                </a:lnTo>
                <a:lnTo>
                  <a:pt x="12364" y="6400"/>
                </a:lnTo>
                <a:lnTo>
                  <a:pt x="5964" y="0"/>
                </a:lnTo>
                <a:lnTo>
                  <a:pt x="4800" y="1164"/>
                </a:lnTo>
                <a:lnTo>
                  <a:pt x="10036" y="6400"/>
                </a:lnTo>
                <a:close/>
                <a:moveTo>
                  <a:pt x="5236" y="6400"/>
                </a:moveTo>
                <a:lnTo>
                  <a:pt x="0" y="11636"/>
                </a:lnTo>
                <a:lnTo>
                  <a:pt x="1164" y="12800"/>
                </a:lnTo>
                <a:lnTo>
                  <a:pt x="7564" y="6400"/>
                </a:lnTo>
                <a:lnTo>
                  <a:pt x="1164" y="0"/>
                </a:lnTo>
                <a:lnTo>
                  <a:pt x="0" y="1164"/>
                </a:lnTo>
                <a:lnTo>
                  <a:pt x="5236" y="6400"/>
                </a:lnTo>
                <a:close/>
              </a:path>
            </a:pathLst>
          </a:custGeom>
          <a:solidFill>
            <a:schemeClr val="accent1"/>
          </a:solidFill>
          <a:ln>
            <a:noFill/>
          </a:ln>
        </p:spPr>
      </p:sp>
      <p:sp>
        <p:nvSpPr>
          <p:cNvPr id="8" name="old-computer-screen-and-keyboard_77334">
            <a:extLst>
              <a:ext uri="{FF2B5EF4-FFF2-40B4-BE49-F238E27FC236}">
                <a16:creationId xmlns:a16="http://schemas.microsoft.com/office/drawing/2014/main" id="{B88158AB-3CC9-451E-AF49-7D03C0FB5D98}"/>
              </a:ext>
            </a:extLst>
          </p:cNvPr>
          <p:cNvSpPr>
            <a:spLocks noChangeAspect="1"/>
          </p:cNvSpPr>
          <p:nvPr/>
        </p:nvSpPr>
        <p:spPr bwMode="auto">
          <a:xfrm>
            <a:off x="7577724" y="2637562"/>
            <a:ext cx="1585461" cy="1582876"/>
          </a:xfrm>
          <a:custGeom>
            <a:avLst/>
            <a:gdLst>
              <a:gd name="connsiteX0" fmla="*/ 77343 w 606580"/>
              <a:gd name="connsiteY0" fmla="*/ 537652 h 605592"/>
              <a:gd name="connsiteX1" fmla="*/ 64994 w 606580"/>
              <a:gd name="connsiteY1" fmla="*/ 549979 h 605592"/>
              <a:gd name="connsiteX2" fmla="*/ 77343 w 606580"/>
              <a:gd name="connsiteY2" fmla="*/ 562399 h 605592"/>
              <a:gd name="connsiteX3" fmla="*/ 529237 w 606580"/>
              <a:gd name="connsiteY3" fmla="*/ 562399 h 605592"/>
              <a:gd name="connsiteX4" fmla="*/ 541586 w 606580"/>
              <a:gd name="connsiteY4" fmla="*/ 549979 h 605592"/>
              <a:gd name="connsiteX5" fmla="*/ 529237 w 606580"/>
              <a:gd name="connsiteY5" fmla="*/ 537652 h 605592"/>
              <a:gd name="connsiteX6" fmla="*/ 462386 w 606580"/>
              <a:gd name="connsiteY6" fmla="*/ 487785 h 605592"/>
              <a:gd name="connsiteX7" fmla="*/ 450037 w 606580"/>
              <a:gd name="connsiteY7" fmla="*/ 500205 h 605592"/>
              <a:gd name="connsiteX8" fmla="*/ 462386 w 606580"/>
              <a:gd name="connsiteY8" fmla="*/ 512533 h 605592"/>
              <a:gd name="connsiteX9" fmla="*/ 492376 w 606580"/>
              <a:gd name="connsiteY9" fmla="*/ 512533 h 605592"/>
              <a:gd name="connsiteX10" fmla="*/ 504818 w 606580"/>
              <a:gd name="connsiteY10" fmla="*/ 500205 h 605592"/>
              <a:gd name="connsiteX11" fmla="*/ 492376 w 606580"/>
              <a:gd name="connsiteY11" fmla="*/ 487785 h 605592"/>
              <a:gd name="connsiteX12" fmla="*/ 375387 w 606580"/>
              <a:gd name="connsiteY12" fmla="*/ 487785 h 605592"/>
              <a:gd name="connsiteX13" fmla="*/ 362945 w 606580"/>
              <a:gd name="connsiteY13" fmla="*/ 500205 h 605592"/>
              <a:gd name="connsiteX14" fmla="*/ 375387 w 606580"/>
              <a:gd name="connsiteY14" fmla="*/ 512533 h 605592"/>
              <a:gd name="connsiteX15" fmla="*/ 405377 w 606580"/>
              <a:gd name="connsiteY15" fmla="*/ 512533 h 605592"/>
              <a:gd name="connsiteX16" fmla="*/ 417726 w 606580"/>
              <a:gd name="connsiteY16" fmla="*/ 500205 h 605592"/>
              <a:gd name="connsiteX17" fmla="*/ 405377 w 606580"/>
              <a:gd name="connsiteY17" fmla="*/ 487785 h 605592"/>
              <a:gd name="connsiteX18" fmla="*/ 288295 w 606580"/>
              <a:gd name="connsiteY18" fmla="*/ 487785 h 605592"/>
              <a:gd name="connsiteX19" fmla="*/ 275946 w 606580"/>
              <a:gd name="connsiteY19" fmla="*/ 500205 h 605592"/>
              <a:gd name="connsiteX20" fmla="*/ 288295 w 606580"/>
              <a:gd name="connsiteY20" fmla="*/ 512533 h 605592"/>
              <a:gd name="connsiteX21" fmla="*/ 318285 w 606580"/>
              <a:gd name="connsiteY21" fmla="*/ 512533 h 605592"/>
              <a:gd name="connsiteX22" fmla="*/ 330727 w 606580"/>
              <a:gd name="connsiteY22" fmla="*/ 500205 h 605592"/>
              <a:gd name="connsiteX23" fmla="*/ 318285 w 606580"/>
              <a:gd name="connsiteY23" fmla="*/ 487785 h 605592"/>
              <a:gd name="connsiteX24" fmla="*/ 201296 w 606580"/>
              <a:gd name="connsiteY24" fmla="*/ 487785 h 605592"/>
              <a:gd name="connsiteX25" fmla="*/ 188854 w 606580"/>
              <a:gd name="connsiteY25" fmla="*/ 500205 h 605592"/>
              <a:gd name="connsiteX26" fmla="*/ 201296 w 606580"/>
              <a:gd name="connsiteY26" fmla="*/ 512533 h 605592"/>
              <a:gd name="connsiteX27" fmla="*/ 231286 w 606580"/>
              <a:gd name="connsiteY27" fmla="*/ 512533 h 605592"/>
              <a:gd name="connsiteX28" fmla="*/ 243635 w 606580"/>
              <a:gd name="connsiteY28" fmla="*/ 500205 h 605592"/>
              <a:gd name="connsiteX29" fmla="*/ 231286 w 606580"/>
              <a:gd name="connsiteY29" fmla="*/ 487785 h 605592"/>
              <a:gd name="connsiteX30" fmla="*/ 114204 w 606580"/>
              <a:gd name="connsiteY30" fmla="*/ 487785 h 605592"/>
              <a:gd name="connsiteX31" fmla="*/ 101855 w 606580"/>
              <a:gd name="connsiteY31" fmla="*/ 500205 h 605592"/>
              <a:gd name="connsiteX32" fmla="*/ 114204 w 606580"/>
              <a:gd name="connsiteY32" fmla="*/ 512533 h 605592"/>
              <a:gd name="connsiteX33" fmla="*/ 144194 w 606580"/>
              <a:gd name="connsiteY33" fmla="*/ 512533 h 605592"/>
              <a:gd name="connsiteX34" fmla="*/ 156636 w 606580"/>
              <a:gd name="connsiteY34" fmla="*/ 500205 h 605592"/>
              <a:gd name="connsiteX35" fmla="*/ 144194 w 606580"/>
              <a:gd name="connsiteY35" fmla="*/ 487785 h 605592"/>
              <a:gd name="connsiteX36" fmla="*/ 110304 w 606580"/>
              <a:gd name="connsiteY36" fmla="*/ 468413 h 605592"/>
              <a:gd name="connsiteX37" fmla="*/ 302687 w 606580"/>
              <a:gd name="connsiteY37" fmla="*/ 468413 h 605592"/>
              <a:gd name="connsiteX38" fmla="*/ 303894 w 606580"/>
              <a:gd name="connsiteY38" fmla="*/ 468413 h 605592"/>
              <a:gd name="connsiteX39" fmla="*/ 496276 w 606580"/>
              <a:gd name="connsiteY39" fmla="*/ 468413 h 605592"/>
              <a:gd name="connsiteX40" fmla="*/ 513267 w 606580"/>
              <a:gd name="connsiteY40" fmla="*/ 472770 h 605592"/>
              <a:gd name="connsiteX41" fmla="*/ 515589 w 606580"/>
              <a:gd name="connsiteY41" fmla="*/ 474809 h 605592"/>
              <a:gd name="connsiteX42" fmla="*/ 589496 w 606580"/>
              <a:gd name="connsiteY42" fmla="*/ 538300 h 605592"/>
              <a:gd name="connsiteX43" fmla="*/ 597760 w 606580"/>
              <a:gd name="connsiteY43" fmla="*/ 545345 h 605592"/>
              <a:gd name="connsiteX44" fmla="*/ 606580 w 606580"/>
              <a:gd name="connsiteY44" fmla="*/ 569166 h 605592"/>
              <a:gd name="connsiteX45" fmla="*/ 570091 w 606580"/>
              <a:gd name="connsiteY45" fmla="*/ 605592 h 605592"/>
              <a:gd name="connsiteX46" fmla="*/ 303894 w 606580"/>
              <a:gd name="connsiteY46" fmla="*/ 605592 h 605592"/>
              <a:gd name="connsiteX47" fmla="*/ 302687 w 606580"/>
              <a:gd name="connsiteY47" fmla="*/ 605592 h 605592"/>
              <a:gd name="connsiteX48" fmla="*/ 36489 w 606580"/>
              <a:gd name="connsiteY48" fmla="*/ 605592 h 605592"/>
              <a:gd name="connsiteX49" fmla="*/ 0 w 606580"/>
              <a:gd name="connsiteY49" fmla="*/ 569166 h 605592"/>
              <a:gd name="connsiteX50" fmla="*/ 8820 w 606580"/>
              <a:gd name="connsiteY50" fmla="*/ 545345 h 605592"/>
              <a:gd name="connsiteX51" fmla="*/ 17084 w 606580"/>
              <a:gd name="connsiteY51" fmla="*/ 538300 h 605592"/>
              <a:gd name="connsiteX52" fmla="*/ 90991 w 606580"/>
              <a:gd name="connsiteY52" fmla="*/ 474809 h 605592"/>
              <a:gd name="connsiteX53" fmla="*/ 93405 w 606580"/>
              <a:gd name="connsiteY53" fmla="*/ 472770 h 605592"/>
              <a:gd name="connsiteX54" fmla="*/ 110304 w 606580"/>
              <a:gd name="connsiteY54" fmla="*/ 468413 h 605592"/>
              <a:gd name="connsiteX55" fmla="*/ 150233 w 606580"/>
              <a:gd name="connsiteY55" fmla="*/ 49396 h 605592"/>
              <a:gd name="connsiteX56" fmla="*/ 456347 w 606580"/>
              <a:gd name="connsiteY56" fmla="*/ 49396 h 605592"/>
              <a:gd name="connsiteX57" fmla="*/ 479280 w 606580"/>
              <a:gd name="connsiteY57" fmla="*/ 72295 h 605592"/>
              <a:gd name="connsiteX58" fmla="*/ 479280 w 606580"/>
              <a:gd name="connsiteY58" fmla="*/ 183541 h 605592"/>
              <a:gd name="connsiteX59" fmla="*/ 479280 w 606580"/>
              <a:gd name="connsiteY59" fmla="*/ 294788 h 605592"/>
              <a:gd name="connsiteX60" fmla="*/ 456347 w 606580"/>
              <a:gd name="connsiteY60" fmla="*/ 317686 h 605592"/>
              <a:gd name="connsiteX61" fmla="*/ 150233 w 606580"/>
              <a:gd name="connsiteY61" fmla="*/ 317686 h 605592"/>
              <a:gd name="connsiteX62" fmla="*/ 127300 w 606580"/>
              <a:gd name="connsiteY62" fmla="*/ 294788 h 605592"/>
              <a:gd name="connsiteX63" fmla="*/ 127300 w 606580"/>
              <a:gd name="connsiteY63" fmla="*/ 183541 h 605592"/>
              <a:gd name="connsiteX64" fmla="*/ 127300 w 606580"/>
              <a:gd name="connsiteY64" fmla="*/ 72295 h 605592"/>
              <a:gd name="connsiteX65" fmla="*/ 150233 w 606580"/>
              <a:gd name="connsiteY65" fmla="*/ 49396 h 605592"/>
              <a:gd name="connsiteX66" fmla="*/ 150248 w 606580"/>
              <a:gd name="connsiteY66" fmla="*/ 24750 h 605592"/>
              <a:gd name="connsiteX67" fmla="*/ 102621 w 606580"/>
              <a:gd name="connsiteY67" fmla="*/ 72304 h 605592"/>
              <a:gd name="connsiteX68" fmla="*/ 102621 w 606580"/>
              <a:gd name="connsiteY68" fmla="*/ 183541 h 605592"/>
              <a:gd name="connsiteX69" fmla="*/ 102621 w 606580"/>
              <a:gd name="connsiteY69" fmla="*/ 294777 h 605592"/>
              <a:gd name="connsiteX70" fmla="*/ 150248 w 606580"/>
              <a:gd name="connsiteY70" fmla="*/ 342331 h 605592"/>
              <a:gd name="connsiteX71" fmla="*/ 456334 w 606580"/>
              <a:gd name="connsiteY71" fmla="*/ 342331 h 605592"/>
              <a:gd name="connsiteX72" fmla="*/ 504052 w 606580"/>
              <a:gd name="connsiteY72" fmla="*/ 294777 h 605592"/>
              <a:gd name="connsiteX73" fmla="*/ 504052 w 606580"/>
              <a:gd name="connsiteY73" fmla="*/ 183541 h 605592"/>
              <a:gd name="connsiteX74" fmla="*/ 504052 w 606580"/>
              <a:gd name="connsiteY74" fmla="*/ 72304 h 605592"/>
              <a:gd name="connsiteX75" fmla="*/ 456334 w 606580"/>
              <a:gd name="connsiteY75" fmla="*/ 24750 h 605592"/>
              <a:gd name="connsiteX76" fmla="*/ 150248 w 606580"/>
              <a:gd name="connsiteY76" fmla="*/ 0 h 605592"/>
              <a:gd name="connsiteX77" fmla="*/ 456334 w 606580"/>
              <a:gd name="connsiteY77" fmla="*/ 0 h 605592"/>
              <a:gd name="connsiteX78" fmla="*/ 528747 w 606580"/>
              <a:gd name="connsiteY78" fmla="*/ 72304 h 605592"/>
              <a:gd name="connsiteX79" fmla="*/ 528747 w 606580"/>
              <a:gd name="connsiteY79" fmla="*/ 183541 h 605592"/>
              <a:gd name="connsiteX80" fmla="*/ 528747 w 606580"/>
              <a:gd name="connsiteY80" fmla="*/ 294777 h 605592"/>
              <a:gd name="connsiteX81" fmla="*/ 456334 w 606580"/>
              <a:gd name="connsiteY81" fmla="*/ 367081 h 605592"/>
              <a:gd name="connsiteX82" fmla="*/ 371477 w 606580"/>
              <a:gd name="connsiteY82" fmla="*/ 367081 h 605592"/>
              <a:gd name="connsiteX83" fmla="*/ 371477 w 606580"/>
              <a:gd name="connsiteY83" fmla="*/ 410093 h 605592"/>
              <a:gd name="connsiteX84" fmla="*/ 380391 w 606580"/>
              <a:gd name="connsiteY84" fmla="*/ 418992 h 605592"/>
              <a:gd name="connsiteX85" fmla="*/ 399240 w 606580"/>
              <a:gd name="connsiteY85" fmla="*/ 418992 h 605592"/>
              <a:gd name="connsiteX86" fmla="*/ 399240 w 606580"/>
              <a:gd name="connsiteY86" fmla="*/ 419085 h 605592"/>
              <a:gd name="connsiteX87" fmla="*/ 440094 w 606580"/>
              <a:gd name="connsiteY87" fmla="*/ 419085 h 605592"/>
              <a:gd name="connsiteX88" fmla="*/ 449007 w 606580"/>
              <a:gd name="connsiteY88" fmla="*/ 427891 h 605592"/>
              <a:gd name="connsiteX89" fmla="*/ 449007 w 606580"/>
              <a:gd name="connsiteY89" fmla="*/ 448655 h 605592"/>
              <a:gd name="connsiteX90" fmla="*/ 157643 w 606580"/>
              <a:gd name="connsiteY90" fmla="*/ 448655 h 605592"/>
              <a:gd name="connsiteX91" fmla="*/ 157643 w 606580"/>
              <a:gd name="connsiteY91" fmla="*/ 427891 h 605592"/>
              <a:gd name="connsiteX92" fmla="*/ 166557 w 606580"/>
              <a:gd name="connsiteY92" fmla="*/ 419085 h 605592"/>
              <a:gd name="connsiteX93" fmla="*/ 207318 w 606580"/>
              <a:gd name="connsiteY93" fmla="*/ 419085 h 605592"/>
              <a:gd name="connsiteX94" fmla="*/ 207318 w 606580"/>
              <a:gd name="connsiteY94" fmla="*/ 418992 h 605592"/>
              <a:gd name="connsiteX95" fmla="*/ 226167 w 606580"/>
              <a:gd name="connsiteY95" fmla="*/ 418992 h 605592"/>
              <a:gd name="connsiteX96" fmla="*/ 235080 w 606580"/>
              <a:gd name="connsiteY96" fmla="*/ 410093 h 605592"/>
              <a:gd name="connsiteX97" fmla="*/ 235080 w 606580"/>
              <a:gd name="connsiteY97" fmla="*/ 367081 h 605592"/>
              <a:gd name="connsiteX98" fmla="*/ 150248 w 606580"/>
              <a:gd name="connsiteY98" fmla="*/ 367081 h 605592"/>
              <a:gd name="connsiteX99" fmla="*/ 77834 w 606580"/>
              <a:gd name="connsiteY99" fmla="*/ 294777 h 605592"/>
              <a:gd name="connsiteX100" fmla="*/ 77834 w 606580"/>
              <a:gd name="connsiteY100" fmla="*/ 183541 h 605592"/>
              <a:gd name="connsiteX101" fmla="*/ 77834 w 606580"/>
              <a:gd name="connsiteY101" fmla="*/ 72304 h 605592"/>
              <a:gd name="connsiteX102" fmla="*/ 150248 w 606580"/>
              <a:gd name="connsiteY102"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6580" h="605592">
                <a:moveTo>
                  <a:pt x="77343" y="537652"/>
                </a:moveTo>
                <a:cubicBezTo>
                  <a:pt x="70565" y="537652"/>
                  <a:pt x="64994" y="543213"/>
                  <a:pt x="64994" y="549979"/>
                </a:cubicBezTo>
                <a:cubicBezTo>
                  <a:pt x="64994" y="556838"/>
                  <a:pt x="70565" y="562399"/>
                  <a:pt x="77343" y="562399"/>
                </a:cubicBezTo>
                <a:lnTo>
                  <a:pt x="529237" y="562399"/>
                </a:lnTo>
                <a:cubicBezTo>
                  <a:pt x="536108" y="562399"/>
                  <a:pt x="541586" y="556838"/>
                  <a:pt x="541586" y="549979"/>
                </a:cubicBezTo>
                <a:cubicBezTo>
                  <a:pt x="541586" y="543213"/>
                  <a:pt x="536108" y="537652"/>
                  <a:pt x="529237" y="537652"/>
                </a:cubicBezTo>
                <a:close/>
                <a:moveTo>
                  <a:pt x="462386" y="487785"/>
                </a:moveTo>
                <a:cubicBezTo>
                  <a:pt x="455516" y="487785"/>
                  <a:pt x="450037" y="493346"/>
                  <a:pt x="450037" y="500205"/>
                </a:cubicBezTo>
                <a:cubicBezTo>
                  <a:pt x="450037" y="506972"/>
                  <a:pt x="455516" y="512533"/>
                  <a:pt x="462386" y="512533"/>
                </a:cubicBezTo>
                <a:lnTo>
                  <a:pt x="492376" y="512533"/>
                </a:lnTo>
                <a:cubicBezTo>
                  <a:pt x="499247" y="512533"/>
                  <a:pt x="504818" y="506972"/>
                  <a:pt x="504818" y="500205"/>
                </a:cubicBezTo>
                <a:cubicBezTo>
                  <a:pt x="504818" y="493346"/>
                  <a:pt x="499247" y="487785"/>
                  <a:pt x="492376" y="487785"/>
                </a:cubicBezTo>
                <a:close/>
                <a:moveTo>
                  <a:pt x="375387" y="487785"/>
                </a:moveTo>
                <a:cubicBezTo>
                  <a:pt x="368516" y="487785"/>
                  <a:pt x="362945" y="493346"/>
                  <a:pt x="362945" y="500205"/>
                </a:cubicBezTo>
                <a:cubicBezTo>
                  <a:pt x="362945" y="506972"/>
                  <a:pt x="368516" y="512533"/>
                  <a:pt x="375387" y="512533"/>
                </a:cubicBezTo>
                <a:lnTo>
                  <a:pt x="405377" y="512533"/>
                </a:lnTo>
                <a:cubicBezTo>
                  <a:pt x="412155" y="512533"/>
                  <a:pt x="417726" y="506972"/>
                  <a:pt x="417726" y="500205"/>
                </a:cubicBezTo>
                <a:cubicBezTo>
                  <a:pt x="417726" y="493346"/>
                  <a:pt x="412155" y="487785"/>
                  <a:pt x="405377" y="487785"/>
                </a:cubicBezTo>
                <a:close/>
                <a:moveTo>
                  <a:pt x="288295" y="487785"/>
                </a:moveTo>
                <a:cubicBezTo>
                  <a:pt x="281424" y="487785"/>
                  <a:pt x="275946" y="493346"/>
                  <a:pt x="275946" y="500205"/>
                </a:cubicBezTo>
                <a:cubicBezTo>
                  <a:pt x="275946" y="506972"/>
                  <a:pt x="281424" y="512533"/>
                  <a:pt x="288295" y="512533"/>
                </a:cubicBezTo>
                <a:lnTo>
                  <a:pt x="318285" y="512533"/>
                </a:lnTo>
                <a:cubicBezTo>
                  <a:pt x="325156" y="512533"/>
                  <a:pt x="330727" y="506972"/>
                  <a:pt x="330727" y="500205"/>
                </a:cubicBezTo>
                <a:cubicBezTo>
                  <a:pt x="330727" y="493346"/>
                  <a:pt x="325156" y="487785"/>
                  <a:pt x="318285" y="487785"/>
                </a:cubicBezTo>
                <a:close/>
                <a:moveTo>
                  <a:pt x="201296" y="487785"/>
                </a:moveTo>
                <a:cubicBezTo>
                  <a:pt x="194425" y="487785"/>
                  <a:pt x="188854" y="493346"/>
                  <a:pt x="188854" y="500205"/>
                </a:cubicBezTo>
                <a:cubicBezTo>
                  <a:pt x="188854" y="506972"/>
                  <a:pt x="194425" y="512533"/>
                  <a:pt x="201296" y="512533"/>
                </a:cubicBezTo>
                <a:lnTo>
                  <a:pt x="231286" y="512533"/>
                </a:lnTo>
                <a:cubicBezTo>
                  <a:pt x="238064" y="512533"/>
                  <a:pt x="243635" y="506972"/>
                  <a:pt x="243635" y="500205"/>
                </a:cubicBezTo>
                <a:cubicBezTo>
                  <a:pt x="243635" y="493346"/>
                  <a:pt x="238064" y="487785"/>
                  <a:pt x="231286" y="487785"/>
                </a:cubicBezTo>
                <a:close/>
                <a:moveTo>
                  <a:pt x="114204" y="487785"/>
                </a:moveTo>
                <a:cubicBezTo>
                  <a:pt x="107333" y="487785"/>
                  <a:pt x="101855" y="493346"/>
                  <a:pt x="101855" y="500205"/>
                </a:cubicBezTo>
                <a:cubicBezTo>
                  <a:pt x="101855" y="506972"/>
                  <a:pt x="107333" y="512533"/>
                  <a:pt x="114204" y="512533"/>
                </a:cubicBezTo>
                <a:lnTo>
                  <a:pt x="144194" y="512533"/>
                </a:lnTo>
                <a:cubicBezTo>
                  <a:pt x="151065" y="512533"/>
                  <a:pt x="156636" y="506972"/>
                  <a:pt x="156636" y="500205"/>
                </a:cubicBezTo>
                <a:cubicBezTo>
                  <a:pt x="156636" y="493346"/>
                  <a:pt x="151065" y="487785"/>
                  <a:pt x="144194" y="487785"/>
                </a:cubicBezTo>
                <a:close/>
                <a:moveTo>
                  <a:pt x="110304" y="468413"/>
                </a:moveTo>
                <a:lnTo>
                  <a:pt x="302687" y="468413"/>
                </a:lnTo>
                <a:lnTo>
                  <a:pt x="303894" y="468413"/>
                </a:lnTo>
                <a:lnTo>
                  <a:pt x="496276" y="468413"/>
                </a:lnTo>
                <a:cubicBezTo>
                  <a:pt x="503240" y="468413"/>
                  <a:pt x="509461" y="470174"/>
                  <a:pt x="513267" y="472770"/>
                </a:cubicBezTo>
                <a:cubicBezTo>
                  <a:pt x="514196" y="473418"/>
                  <a:pt x="515032" y="474067"/>
                  <a:pt x="515589" y="474809"/>
                </a:cubicBezTo>
                <a:lnTo>
                  <a:pt x="589496" y="538300"/>
                </a:lnTo>
                <a:cubicBezTo>
                  <a:pt x="592560" y="540247"/>
                  <a:pt x="595346" y="542657"/>
                  <a:pt x="597760" y="545345"/>
                </a:cubicBezTo>
                <a:cubicBezTo>
                  <a:pt x="603238" y="551740"/>
                  <a:pt x="606580" y="560082"/>
                  <a:pt x="606580" y="569166"/>
                </a:cubicBezTo>
                <a:cubicBezTo>
                  <a:pt x="606580" y="589279"/>
                  <a:pt x="590239" y="605592"/>
                  <a:pt x="570091" y="605592"/>
                </a:cubicBezTo>
                <a:lnTo>
                  <a:pt x="303894" y="605592"/>
                </a:lnTo>
                <a:lnTo>
                  <a:pt x="302687" y="605592"/>
                </a:lnTo>
                <a:lnTo>
                  <a:pt x="36489" y="605592"/>
                </a:lnTo>
                <a:cubicBezTo>
                  <a:pt x="16341" y="605592"/>
                  <a:pt x="0" y="589279"/>
                  <a:pt x="0" y="569166"/>
                </a:cubicBezTo>
                <a:cubicBezTo>
                  <a:pt x="0" y="560082"/>
                  <a:pt x="3342" y="551740"/>
                  <a:pt x="8820" y="545345"/>
                </a:cubicBezTo>
                <a:cubicBezTo>
                  <a:pt x="11234" y="542657"/>
                  <a:pt x="14020" y="540247"/>
                  <a:pt x="17084" y="538300"/>
                </a:cubicBezTo>
                <a:lnTo>
                  <a:pt x="90991" y="474809"/>
                </a:lnTo>
                <a:cubicBezTo>
                  <a:pt x="91641" y="474067"/>
                  <a:pt x="92384" y="473418"/>
                  <a:pt x="93405" y="472770"/>
                </a:cubicBezTo>
                <a:cubicBezTo>
                  <a:pt x="97212" y="470174"/>
                  <a:pt x="103340" y="468413"/>
                  <a:pt x="110304" y="468413"/>
                </a:cubicBezTo>
                <a:close/>
                <a:moveTo>
                  <a:pt x="150233" y="49396"/>
                </a:moveTo>
                <a:lnTo>
                  <a:pt x="456347" y="49396"/>
                </a:lnTo>
                <a:cubicBezTo>
                  <a:pt x="468974" y="49396"/>
                  <a:pt x="479280" y="59687"/>
                  <a:pt x="479280" y="72295"/>
                </a:cubicBezTo>
                <a:lnTo>
                  <a:pt x="479280" y="183541"/>
                </a:lnTo>
                <a:lnTo>
                  <a:pt x="479280" y="294788"/>
                </a:lnTo>
                <a:cubicBezTo>
                  <a:pt x="479280" y="307396"/>
                  <a:pt x="468974" y="317686"/>
                  <a:pt x="456347" y="317686"/>
                </a:cubicBezTo>
                <a:lnTo>
                  <a:pt x="150233" y="317686"/>
                </a:lnTo>
                <a:cubicBezTo>
                  <a:pt x="137606" y="317686"/>
                  <a:pt x="127300" y="307396"/>
                  <a:pt x="127300" y="294788"/>
                </a:cubicBezTo>
                <a:lnTo>
                  <a:pt x="127300" y="183541"/>
                </a:lnTo>
                <a:lnTo>
                  <a:pt x="127300" y="72295"/>
                </a:lnTo>
                <a:cubicBezTo>
                  <a:pt x="127300" y="59687"/>
                  <a:pt x="137606" y="49396"/>
                  <a:pt x="150233" y="49396"/>
                </a:cubicBezTo>
                <a:close/>
                <a:moveTo>
                  <a:pt x="150248" y="24750"/>
                </a:moveTo>
                <a:cubicBezTo>
                  <a:pt x="123881" y="24750"/>
                  <a:pt x="102621" y="45978"/>
                  <a:pt x="102621" y="72304"/>
                </a:cubicBezTo>
                <a:lnTo>
                  <a:pt x="102621" y="183541"/>
                </a:lnTo>
                <a:lnTo>
                  <a:pt x="102621" y="294777"/>
                </a:lnTo>
                <a:cubicBezTo>
                  <a:pt x="102621" y="321103"/>
                  <a:pt x="123881" y="342331"/>
                  <a:pt x="150248" y="342331"/>
                </a:cubicBezTo>
                <a:lnTo>
                  <a:pt x="456334" y="342331"/>
                </a:lnTo>
                <a:cubicBezTo>
                  <a:pt x="482700" y="342331"/>
                  <a:pt x="504052" y="321103"/>
                  <a:pt x="504052" y="294777"/>
                </a:cubicBezTo>
                <a:lnTo>
                  <a:pt x="504052" y="183541"/>
                </a:lnTo>
                <a:lnTo>
                  <a:pt x="504052" y="72304"/>
                </a:lnTo>
                <a:cubicBezTo>
                  <a:pt x="504052" y="45978"/>
                  <a:pt x="482700" y="24750"/>
                  <a:pt x="456334" y="24750"/>
                </a:cubicBezTo>
                <a:close/>
                <a:moveTo>
                  <a:pt x="150248" y="0"/>
                </a:moveTo>
                <a:lnTo>
                  <a:pt x="456334" y="0"/>
                </a:lnTo>
                <a:cubicBezTo>
                  <a:pt x="496254" y="0"/>
                  <a:pt x="528747" y="32444"/>
                  <a:pt x="528747" y="72304"/>
                </a:cubicBezTo>
                <a:lnTo>
                  <a:pt x="528747" y="183541"/>
                </a:lnTo>
                <a:lnTo>
                  <a:pt x="528747" y="294777"/>
                </a:lnTo>
                <a:cubicBezTo>
                  <a:pt x="528747" y="334637"/>
                  <a:pt x="496254" y="367081"/>
                  <a:pt x="456334" y="367081"/>
                </a:cubicBezTo>
                <a:lnTo>
                  <a:pt x="371477" y="367081"/>
                </a:lnTo>
                <a:lnTo>
                  <a:pt x="371477" y="410093"/>
                </a:lnTo>
                <a:cubicBezTo>
                  <a:pt x="371477" y="415006"/>
                  <a:pt x="375470" y="418992"/>
                  <a:pt x="380391" y="418992"/>
                </a:cubicBezTo>
                <a:lnTo>
                  <a:pt x="399240" y="418992"/>
                </a:lnTo>
                <a:lnTo>
                  <a:pt x="399240" y="419085"/>
                </a:lnTo>
                <a:lnTo>
                  <a:pt x="440094" y="419085"/>
                </a:lnTo>
                <a:cubicBezTo>
                  <a:pt x="445015" y="419085"/>
                  <a:pt x="449007" y="422978"/>
                  <a:pt x="449007" y="427891"/>
                </a:cubicBezTo>
                <a:lnTo>
                  <a:pt x="449007" y="448655"/>
                </a:lnTo>
                <a:lnTo>
                  <a:pt x="157643" y="448655"/>
                </a:lnTo>
                <a:lnTo>
                  <a:pt x="157643" y="427891"/>
                </a:lnTo>
                <a:cubicBezTo>
                  <a:pt x="157643" y="422978"/>
                  <a:pt x="161636" y="419085"/>
                  <a:pt x="166557" y="419085"/>
                </a:cubicBezTo>
                <a:lnTo>
                  <a:pt x="207318" y="419085"/>
                </a:lnTo>
                <a:lnTo>
                  <a:pt x="207318" y="418992"/>
                </a:lnTo>
                <a:lnTo>
                  <a:pt x="226167" y="418992"/>
                </a:lnTo>
                <a:cubicBezTo>
                  <a:pt x="231088" y="418992"/>
                  <a:pt x="235080" y="415006"/>
                  <a:pt x="235080" y="410093"/>
                </a:cubicBezTo>
                <a:lnTo>
                  <a:pt x="235080" y="367081"/>
                </a:lnTo>
                <a:lnTo>
                  <a:pt x="150248" y="367081"/>
                </a:lnTo>
                <a:cubicBezTo>
                  <a:pt x="110327" y="367081"/>
                  <a:pt x="77834" y="334637"/>
                  <a:pt x="77834" y="294777"/>
                </a:cubicBezTo>
                <a:lnTo>
                  <a:pt x="77834" y="183541"/>
                </a:lnTo>
                <a:lnTo>
                  <a:pt x="77834" y="72304"/>
                </a:lnTo>
                <a:cubicBezTo>
                  <a:pt x="77834" y="32444"/>
                  <a:pt x="110327" y="0"/>
                  <a:pt x="150248" y="0"/>
                </a:cubicBezTo>
                <a:close/>
              </a:path>
            </a:pathLst>
          </a:custGeom>
          <a:solidFill>
            <a:schemeClr val="accent1"/>
          </a:solidFill>
          <a:ln>
            <a:noFill/>
          </a:ln>
        </p:spPr>
      </p:sp>
    </p:spTree>
    <p:extLst>
      <p:ext uri="{BB962C8B-B14F-4D97-AF65-F5344CB8AC3E}">
        <p14:creationId xmlns:p14="http://schemas.microsoft.com/office/powerpoint/2010/main" val="34037689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en-US" altLang="zh-CN" dirty="0"/>
              <a:t>The cellular automaton Vote </a:t>
            </a:r>
            <a:endParaRPr lang="zh-CN" altLang="en-US" dirty="0"/>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16</a:t>
            </a:fld>
            <a:endParaRPr lang="zh-CN" altLang="en-US"/>
          </a:p>
        </p:txBody>
      </p:sp>
      <p:pic>
        <p:nvPicPr>
          <p:cNvPr id="5" name="图片 4">
            <a:extLst>
              <a:ext uri="{FF2B5EF4-FFF2-40B4-BE49-F238E27FC236}">
                <a16:creationId xmlns:a16="http://schemas.microsoft.com/office/drawing/2014/main" id="{FF27FB95-8884-4719-8D2F-E34948B8EC63}"/>
              </a:ext>
            </a:extLst>
          </p:cNvPr>
          <p:cNvPicPr>
            <a:picLocks noChangeAspect="1"/>
          </p:cNvPicPr>
          <p:nvPr/>
        </p:nvPicPr>
        <p:blipFill>
          <a:blip r:embed="rId2"/>
          <a:stretch>
            <a:fillRect/>
          </a:stretch>
        </p:blipFill>
        <p:spPr>
          <a:xfrm>
            <a:off x="4023682" y="1882445"/>
            <a:ext cx="3333750" cy="1057275"/>
          </a:xfrm>
          <a:prstGeom prst="rect">
            <a:avLst/>
          </a:prstGeom>
        </p:spPr>
      </p:pic>
      <p:sp>
        <p:nvSpPr>
          <p:cNvPr id="7" name="矩形 6">
            <a:extLst>
              <a:ext uri="{FF2B5EF4-FFF2-40B4-BE49-F238E27FC236}">
                <a16:creationId xmlns:a16="http://schemas.microsoft.com/office/drawing/2014/main" id="{C9D440C4-D60B-4BDC-A862-65F7C5D7A483}"/>
              </a:ext>
            </a:extLst>
          </p:cNvPr>
          <p:cNvSpPr/>
          <p:nvPr/>
        </p:nvSpPr>
        <p:spPr>
          <a:xfrm>
            <a:off x="554965" y="1158579"/>
            <a:ext cx="10271185" cy="646331"/>
          </a:xfrm>
          <a:prstGeom prst="rect">
            <a:avLst/>
          </a:prstGeom>
        </p:spPr>
        <p:txBody>
          <a:bodyPr wrap="square">
            <a:spAutoFit/>
          </a:bodyPr>
          <a:lstStyle/>
          <a:p>
            <a:r>
              <a:rPr lang="zh-CN" altLang="en-US" dirty="0">
                <a:latin typeface="等线" panose="02010600030101010101" pitchFamily="2" charset="-122"/>
                <a:ea typeface="等线" panose="02010600030101010101" pitchFamily="2" charset="-122"/>
              </a:rPr>
              <a:t>There is another more scientific way to depict the Vote rule by using the so-called </a:t>
            </a:r>
            <a:r>
              <a:rPr lang="zh-CN" altLang="en-US" i="1" dirty="0">
                <a:solidFill>
                  <a:srgbClr val="FF0000"/>
                </a:solidFill>
                <a:latin typeface="等线" panose="02010600030101010101" pitchFamily="2" charset="-122"/>
                <a:ea typeface="等线" panose="02010600030101010101" pitchFamily="2" charset="-122"/>
              </a:rPr>
              <a:t>Heaviside ste</a:t>
            </a:r>
            <a:r>
              <a:rPr lang="en-US" altLang="zh-CN" i="1" dirty="0">
                <a:solidFill>
                  <a:srgbClr val="FF0000"/>
                </a:solidFill>
                <a:latin typeface="等线" panose="02010600030101010101" pitchFamily="2" charset="-122"/>
                <a:ea typeface="等线" panose="02010600030101010101" pitchFamily="2" charset="-122"/>
              </a:rPr>
              <a:t>p </a:t>
            </a:r>
            <a:r>
              <a:rPr lang="zh-CN" altLang="en-US" i="1" dirty="0">
                <a:solidFill>
                  <a:srgbClr val="FF0000"/>
                </a:solidFill>
                <a:latin typeface="等线" panose="02010600030101010101" pitchFamily="2" charset="-122"/>
                <a:ea typeface="等线" panose="02010600030101010101" pitchFamily="2" charset="-122"/>
              </a:rPr>
              <a:t>function H</a:t>
            </a:r>
            <a:r>
              <a:rPr lang="zh-CN" altLang="en-US" dirty="0">
                <a:latin typeface="等线" panose="02010600030101010101" pitchFamily="2" charset="-122"/>
                <a:ea typeface="等线" panose="02010600030101010101" pitchFamily="2" charset="-122"/>
              </a:rPr>
              <a:t>, also referred to as a threshold function.This is defined as follows:</a:t>
            </a:r>
          </a:p>
        </p:txBody>
      </p:sp>
      <p:sp>
        <p:nvSpPr>
          <p:cNvPr id="8" name="矩形 7">
            <a:extLst>
              <a:ext uri="{FF2B5EF4-FFF2-40B4-BE49-F238E27FC236}">
                <a16:creationId xmlns:a16="http://schemas.microsoft.com/office/drawing/2014/main" id="{DFA44B76-EE74-46F3-AAC7-F1BB75E1B62E}"/>
              </a:ext>
            </a:extLst>
          </p:cNvPr>
          <p:cNvSpPr/>
          <p:nvPr/>
        </p:nvSpPr>
        <p:spPr>
          <a:xfrm>
            <a:off x="669923" y="2820116"/>
            <a:ext cx="9785291" cy="369332"/>
          </a:xfrm>
          <a:prstGeom prst="rect">
            <a:avLst/>
          </a:prstGeom>
        </p:spPr>
        <p:txBody>
          <a:bodyPr wrap="square">
            <a:spAutoFit/>
          </a:bodyPr>
          <a:lstStyle/>
          <a:p>
            <a:r>
              <a:rPr lang="zh-CN" altLang="en-US" dirty="0">
                <a:latin typeface="等线" panose="02010600030101010101" pitchFamily="2" charset="-122"/>
                <a:ea typeface="等线" panose="02010600030101010101" pitchFamily="2" charset="-122"/>
              </a:rPr>
              <a:t>according to the Vote rule, the value of the central cell at the next time step is given by:</a:t>
            </a:r>
          </a:p>
        </p:txBody>
      </p:sp>
      <p:pic>
        <p:nvPicPr>
          <p:cNvPr id="9" name="图片 8">
            <a:extLst>
              <a:ext uri="{FF2B5EF4-FFF2-40B4-BE49-F238E27FC236}">
                <a16:creationId xmlns:a16="http://schemas.microsoft.com/office/drawing/2014/main" id="{18DB54FB-7889-462E-8BA5-268B4AD0EC70}"/>
              </a:ext>
            </a:extLst>
          </p:cNvPr>
          <p:cNvPicPr>
            <a:picLocks noChangeAspect="1"/>
          </p:cNvPicPr>
          <p:nvPr/>
        </p:nvPicPr>
        <p:blipFill>
          <a:blip r:embed="rId3"/>
          <a:stretch>
            <a:fillRect/>
          </a:stretch>
        </p:blipFill>
        <p:spPr>
          <a:xfrm>
            <a:off x="4690432" y="3429000"/>
            <a:ext cx="2000250" cy="990600"/>
          </a:xfrm>
          <a:prstGeom prst="rect">
            <a:avLst/>
          </a:prstGeom>
        </p:spPr>
      </p:pic>
      <p:sp>
        <p:nvSpPr>
          <p:cNvPr id="10" name="矩形 9">
            <a:extLst>
              <a:ext uri="{FF2B5EF4-FFF2-40B4-BE49-F238E27FC236}">
                <a16:creationId xmlns:a16="http://schemas.microsoft.com/office/drawing/2014/main" id="{B5836EEA-3A57-4221-A04D-384789635B68}"/>
              </a:ext>
            </a:extLst>
          </p:cNvPr>
          <p:cNvSpPr/>
          <p:nvPr/>
        </p:nvSpPr>
        <p:spPr>
          <a:xfrm>
            <a:off x="669923" y="4401142"/>
            <a:ext cx="10850562" cy="923330"/>
          </a:xfrm>
          <a:prstGeom prst="rect">
            <a:avLst/>
          </a:prstGeom>
        </p:spPr>
        <p:txBody>
          <a:bodyPr wrap="square">
            <a:spAutoFit/>
          </a:bodyPr>
          <a:lstStyle/>
          <a:p>
            <a:r>
              <a:rPr lang="zh-CN" altLang="en-US" dirty="0">
                <a:latin typeface="等线" panose="02010600030101010101" pitchFamily="2" charset="-122"/>
                <a:ea typeface="等线" panose="02010600030101010101" pitchFamily="2" charset="-122"/>
              </a:rPr>
              <a:t>whereby if five or more of the cells have state value ‘1’, then the function H returns the value ‘1’, otherwise it is ‘0’. The value of 5 is just a threshold value that turns ‘on’ the central cell at the next time step once the threshold is reached.</a:t>
            </a:r>
          </a:p>
        </p:txBody>
      </p:sp>
      <p:pic>
        <p:nvPicPr>
          <p:cNvPr id="11" name="图片 10">
            <a:extLst>
              <a:ext uri="{FF2B5EF4-FFF2-40B4-BE49-F238E27FC236}">
                <a16:creationId xmlns:a16="http://schemas.microsoft.com/office/drawing/2014/main" id="{7BA4CABB-3729-4152-A360-A4CC6D702B06}"/>
              </a:ext>
            </a:extLst>
          </p:cNvPr>
          <p:cNvPicPr>
            <a:picLocks noChangeAspect="1"/>
          </p:cNvPicPr>
          <p:nvPr/>
        </p:nvPicPr>
        <p:blipFill>
          <a:blip r:embed="rId4"/>
          <a:stretch>
            <a:fillRect/>
          </a:stretch>
        </p:blipFill>
        <p:spPr>
          <a:xfrm>
            <a:off x="4690432" y="5131173"/>
            <a:ext cx="2297100" cy="1596343"/>
          </a:xfrm>
          <a:prstGeom prst="rect">
            <a:avLst/>
          </a:prstGeom>
        </p:spPr>
      </p:pic>
    </p:spTree>
    <p:extLst>
      <p:ext uri="{BB962C8B-B14F-4D97-AF65-F5344CB8AC3E}">
        <p14:creationId xmlns:p14="http://schemas.microsoft.com/office/powerpoint/2010/main" val="4416244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应用</a:t>
            </a:r>
          </a:p>
        </p:txBody>
      </p:sp>
      <p:sp>
        <p:nvSpPr>
          <p:cNvPr id="7" name="矩形 6">
            <a:extLst>
              <a:ext uri="{FF2B5EF4-FFF2-40B4-BE49-F238E27FC236}">
                <a16:creationId xmlns:a16="http://schemas.microsoft.com/office/drawing/2014/main" id="{C9D440C4-D60B-4BDC-A862-65F7C5D7A483}"/>
              </a:ext>
            </a:extLst>
          </p:cNvPr>
          <p:cNvSpPr/>
          <p:nvPr/>
        </p:nvSpPr>
        <p:spPr>
          <a:xfrm>
            <a:off x="1383101" y="1331108"/>
            <a:ext cx="10271185" cy="369332"/>
          </a:xfrm>
          <a:prstGeom prst="rect">
            <a:avLst/>
          </a:prstGeom>
        </p:spPr>
        <p:txBody>
          <a:bodyPr wrap="square">
            <a:spAutoFit/>
          </a:bodyPr>
          <a:lstStyle/>
          <a:p>
            <a:pPr algn="ctr"/>
            <a:r>
              <a:rPr lang="en-US" altLang="zh-CN" dirty="0">
                <a:latin typeface="等线" panose="02010600030101010101" pitchFamily="2" charset="-122"/>
                <a:ea typeface="等线" panose="02010600030101010101" pitchFamily="2" charset="-122"/>
              </a:rPr>
              <a:t>Predicting the evolution of Conway's game of life with neural network</a:t>
            </a:r>
            <a:endParaRPr lang="zh-CN" altLang="en-US" dirty="0">
              <a:latin typeface="等线" panose="02010600030101010101" pitchFamily="2" charset="-122"/>
              <a:ea typeface="等线" panose="02010600030101010101" pitchFamily="2" charset="-122"/>
            </a:endParaRPr>
          </a:p>
        </p:txBody>
      </p:sp>
      <p:pic>
        <p:nvPicPr>
          <p:cNvPr id="4" name="图片 3">
            <a:extLst>
              <a:ext uri="{FF2B5EF4-FFF2-40B4-BE49-F238E27FC236}">
                <a16:creationId xmlns:a16="http://schemas.microsoft.com/office/drawing/2014/main" id="{A26022BF-24DD-47BE-80BE-9F19A61E94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7205" y="1898374"/>
            <a:ext cx="6096000" cy="4572000"/>
          </a:xfrm>
          <a:prstGeom prst="rect">
            <a:avLst/>
          </a:prstGeom>
        </p:spPr>
      </p:pic>
    </p:spTree>
    <p:extLst>
      <p:ext uri="{BB962C8B-B14F-4D97-AF65-F5344CB8AC3E}">
        <p14:creationId xmlns:p14="http://schemas.microsoft.com/office/powerpoint/2010/main" val="28523998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神经网络</a:t>
            </a:r>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18</a:t>
            </a:fld>
            <a:endParaRPr lang="zh-CN" altLang="en-US"/>
          </a:p>
        </p:txBody>
      </p:sp>
      <p:pic>
        <p:nvPicPr>
          <p:cNvPr id="9" name="Picture 6" descr="​大牛的《深度学习》笔记，Deep Learning速成教程">
            <a:extLst>
              <a:ext uri="{FF2B5EF4-FFF2-40B4-BE49-F238E27FC236}">
                <a16:creationId xmlns:a16="http://schemas.microsoft.com/office/drawing/2014/main" id="{91F66AF0-4684-49EF-891C-77D65FB5A6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8703" y="1517432"/>
            <a:ext cx="6457950" cy="3505200"/>
          </a:xfrm>
          <a:prstGeom prst="rect">
            <a:avLst/>
          </a:prstGeom>
          <a:noFill/>
          <a:ln w="9525">
            <a:solidFill>
              <a:schemeClr val="tx1"/>
            </a:solidFill>
          </a:ln>
          <a:extLst>
            <a:ext uri="{909E8E84-426E-40DD-AFC4-6F175D3DCCD1}">
              <a14:hiddenFill xmlns:a14="http://schemas.microsoft.com/office/drawing/2010/main">
                <a:solidFill>
                  <a:srgbClr val="FFFFFF"/>
                </a:solidFill>
              </a14:hiddenFill>
            </a:ext>
          </a:extLst>
        </p:spPr>
      </p:pic>
      <p:sp>
        <p:nvSpPr>
          <p:cNvPr id="10" name="TextBox 5">
            <a:extLst>
              <a:ext uri="{FF2B5EF4-FFF2-40B4-BE49-F238E27FC236}">
                <a16:creationId xmlns:a16="http://schemas.microsoft.com/office/drawing/2014/main" id="{ABFFA937-7752-4A05-8530-7C4C70A85B9A}"/>
              </a:ext>
            </a:extLst>
          </p:cNvPr>
          <p:cNvSpPr txBox="1"/>
          <p:nvPr/>
        </p:nvSpPr>
        <p:spPr>
          <a:xfrm>
            <a:off x="775115" y="5594132"/>
            <a:ext cx="11062389" cy="646331"/>
          </a:xfrm>
          <a:prstGeom prst="rect">
            <a:avLst/>
          </a:prstGeom>
          <a:noFill/>
        </p:spPr>
        <p:txBody>
          <a:bodyPr wrap="square" rtlCol="0">
            <a:spAutoFit/>
          </a:bodyPr>
          <a:lstStyle/>
          <a:p>
            <a:r>
              <a:rPr lang="en-US" altLang="zh-CN" dirty="0">
                <a:latin typeface="微软雅黑 Light" panose="020B0502040204020203" pitchFamily="34" charset="-122"/>
                <a:ea typeface="微软雅黑 Light" panose="020B0502040204020203" pitchFamily="34" charset="-122"/>
              </a:rPr>
              <a:t>1981 </a:t>
            </a:r>
            <a:r>
              <a:rPr lang="zh-CN" altLang="en-US" dirty="0">
                <a:latin typeface="微软雅黑 Light" panose="020B0502040204020203" pitchFamily="34" charset="-122"/>
                <a:ea typeface="微软雅黑 Light" panose="020B0502040204020203" pitchFamily="34" charset="-122"/>
              </a:rPr>
              <a:t>年的诺贝尔医学奖，颁发给了 </a:t>
            </a:r>
            <a:r>
              <a:rPr lang="en-US" altLang="zh-CN" dirty="0">
                <a:latin typeface="微软雅黑 Light" panose="020B0502040204020203" pitchFamily="34" charset="-122"/>
                <a:ea typeface="微软雅黑 Light" panose="020B0502040204020203" pitchFamily="34" charset="-122"/>
              </a:rPr>
              <a:t>David Hubel</a:t>
            </a:r>
            <a:r>
              <a:rPr lang="zh-CN" altLang="en-US" dirty="0">
                <a:latin typeface="微软雅黑 Light" panose="020B0502040204020203" pitchFamily="34" charset="-122"/>
                <a:ea typeface="微软雅黑 Light" panose="020B0502040204020203" pitchFamily="34" charset="-122"/>
              </a:rPr>
              <a:t>（出生于加拿大的美国神经生物学家） 和</a:t>
            </a:r>
            <a:r>
              <a:rPr lang="en-US" altLang="zh-CN" dirty="0" err="1">
                <a:latin typeface="微软雅黑 Light" panose="020B0502040204020203" pitchFamily="34" charset="-122"/>
                <a:ea typeface="微软雅黑 Light" panose="020B0502040204020203" pitchFamily="34" charset="-122"/>
              </a:rPr>
              <a:t>Torsten</a:t>
            </a:r>
            <a:r>
              <a:rPr lang="en-US" altLang="zh-CN" dirty="0">
                <a:latin typeface="微软雅黑 Light" panose="020B0502040204020203" pitchFamily="34" charset="-122"/>
                <a:ea typeface="微软雅黑 Light" panose="020B0502040204020203" pitchFamily="34" charset="-122"/>
              </a:rPr>
              <a:t> Wiesel</a:t>
            </a:r>
            <a:r>
              <a:rPr lang="zh-CN" altLang="en-US" dirty="0">
                <a:latin typeface="微软雅黑 Light" panose="020B0502040204020203" pitchFamily="34" charset="-122"/>
                <a:ea typeface="微软雅黑 Light" panose="020B0502040204020203" pitchFamily="34" charset="-122"/>
              </a:rPr>
              <a:t>，以及 </a:t>
            </a:r>
            <a:r>
              <a:rPr lang="en-US" altLang="zh-CN" dirty="0">
                <a:latin typeface="微软雅黑 Light" panose="020B0502040204020203" pitchFamily="34" charset="-122"/>
                <a:ea typeface="微软雅黑 Light" panose="020B0502040204020203" pitchFamily="34" charset="-122"/>
              </a:rPr>
              <a:t>Roger Sperry</a:t>
            </a:r>
            <a:endParaRPr lang="zh-CN" altLang="en-US" dirty="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2289128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神经网络</a:t>
            </a:r>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19</a:t>
            </a:fld>
            <a:endParaRPr lang="zh-CN" altLang="en-US"/>
          </a:p>
        </p:txBody>
      </p:sp>
      <p:pic>
        <p:nvPicPr>
          <p:cNvPr id="6" name="图片 5">
            <a:extLst>
              <a:ext uri="{FF2B5EF4-FFF2-40B4-BE49-F238E27FC236}">
                <a16:creationId xmlns:a16="http://schemas.microsoft.com/office/drawing/2014/main" id="{E253517F-9FE5-4AEF-BC98-FBDC1B6D4112}"/>
              </a:ext>
            </a:extLst>
          </p:cNvPr>
          <p:cNvPicPr>
            <a:picLocks noChangeAspect="1"/>
          </p:cNvPicPr>
          <p:nvPr/>
        </p:nvPicPr>
        <p:blipFill>
          <a:blip r:embed="rId2"/>
          <a:stretch>
            <a:fillRect/>
          </a:stretch>
        </p:blipFill>
        <p:spPr>
          <a:xfrm>
            <a:off x="554503" y="2053254"/>
            <a:ext cx="4422379" cy="2633426"/>
          </a:xfrm>
          <a:prstGeom prst="rect">
            <a:avLst/>
          </a:prstGeom>
          <a:ln w="9525">
            <a:solidFill>
              <a:schemeClr val="tx1"/>
            </a:solidFill>
          </a:ln>
        </p:spPr>
      </p:pic>
      <p:pic>
        <p:nvPicPr>
          <p:cNvPr id="7" name="图片 6">
            <a:extLst>
              <a:ext uri="{FF2B5EF4-FFF2-40B4-BE49-F238E27FC236}">
                <a16:creationId xmlns:a16="http://schemas.microsoft.com/office/drawing/2014/main" id="{B40D1415-1DEB-454B-A72B-0D78AF040DF3}"/>
              </a:ext>
            </a:extLst>
          </p:cNvPr>
          <p:cNvPicPr>
            <a:picLocks noChangeAspect="1"/>
          </p:cNvPicPr>
          <p:nvPr/>
        </p:nvPicPr>
        <p:blipFill>
          <a:blip r:embed="rId3"/>
          <a:stretch>
            <a:fillRect/>
          </a:stretch>
        </p:blipFill>
        <p:spPr>
          <a:xfrm>
            <a:off x="5294295" y="1764921"/>
            <a:ext cx="6427204" cy="3328158"/>
          </a:xfrm>
          <a:prstGeom prst="rect">
            <a:avLst/>
          </a:prstGeom>
          <a:ln w="9525">
            <a:solidFill>
              <a:schemeClr val="tx1"/>
            </a:solidFill>
          </a:ln>
        </p:spPr>
      </p:pic>
      <p:sp>
        <p:nvSpPr>
          <p:cNvPr id="8" name="TextBox 18">
            <a:extLst>
              <a:ext uri="{FF2B5EF4-FFF2-40B4-BE49-F238E27FC236}">
                <a16:creationId xmlns:a16="http://schemas.microsoft.com/office/drawing/2014/main" id="{CE00D03F-54E2-4A02-919D-E8824BA9AF6C}"/>
              </a:ext>
            </a:extLst>
          </p:cNvPr>
          <p:cNvSpPr txBox="1"/>
          <p:nvPr/>
        </p:nvSpPr>
        <p:spPr>
          <a:xfrm>
            <a:off x="4701071" y="5565459"/>
            <a:ext cx="7635876" cy="923330"/>
          </a:xfrm>
          <a:prstGeom prst="rect">
            <a:avLst/>
          </a:prstGeom>
          <a:noFill/>
        </p:spPr>
        <p:txBody>
          <a:bodyPr wrap="square" rtlCol="0">
            <a:spAutoFit/>
          </a:bodyPr>
          <a:lstStyle/>
          <a:p>
            <a:r>
              <a:rPr lang="zh-CN" altLang="en-US" dirty="0"/>
              <a:t>每个神经细胞通过它的树突和大约</a:t>
            </a:r>
            <a:r>
              <a:rPr lang="en-US" altLang="zh-CN" dirty="0"/>
              <a:t>10,000</a:t>
            </a:r>
            <a:r>
              <a:rPr lang="zh-CN" altLang="en-US" dirty="0"/>
              <a:t>个其他的神经细胞相连。这就使得你的头脑中所有神经细胞之间连接总计可能有</a:t>
            </a:r>
            <a:r>
              <a:rPr lang="en-US" altLang="zh-CN" dirty="0"/>
              <a:t>l00,000,000,000,000</a:t>
            </a:r>
            <a:r>
              <a:rPr lang="zh-CN" altLang="en-US" dirty="0"/>
              <a:t>个，即</a:t>
            </a:r>
            <a:r>
              <a:rPr lang="en-US" altLang="zh-CN" dirty="0"/>
              <a:t>100</a:t>
            </a:r>
            <a:r>
              <a:rPr lang="zh-CN" altLang="en-US" dirty="0"/>
              <a:t>万亿种可能</a:t>
            </a:r>
          </a:p>
        </p:txBody>
      </p:sp>
    </p:spTree>
    <p:extLst>
      <p:ext uri="{BB962C8B-B14F-4D97-AF65-F5344CB8AC3E}">
        <p14:creationId xmlns:p14="http://schemas.microsoft.com/office/powerpoint/2010/main" val="17042073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EF5E91-2ED3-470B-843C-EA969B9E3BC4}"/>
              </a:ext>
            </a:extLst>
          </p:cNvPr>
          <p:cNvSpPr>
            <a:spLocks noGrp="1"/>
          </p:cNvSpPr>
          <p:nvPr>
            <p:ph type="title"/>
          </p:nvPr>
        </p:nvSpPr>
        <p:spPr/>
        <p:txBody>
          <a:bodyPr/>
          <a:lstStyle/>
          <a:p>
            <a:r>
              <a:rPr lang="en-US" altLang="zh-CN" dirty="0"/>
              <a:t>Rules</a:t>
            </a:r>
            <a:endParaRPr lang="zh-CN" altLang="en-US" dirty="0"/>
          </a:p>
        </p:txBody>
      </p:sp>
      <p:sp>
        <p:nvSpPr>
          <p:cNvPr id="4" name="灯片编号占位符 3">
            <a:extLst>
              <a:ext uri="{FF2B5EF4-FFF2-40B4-BE49-F238E27FC236}">
                <a16:creationId xmlns:a16="http://schemas.microsoft.com/office/drawing/2014/main" id="{D34DBDD7-8394-4FA2-9753-627046F5A9CA}"/>
              </a:ext>
            </a:extLst>
          </p:cNvPr>
          <p:cNvSpPr>
            <a:spLocks noGrp="1"/>
          </p:cNvSpPr>
          <p:nvPr>
            <p:ph type="sldNum" sz="quarter" idx="12"/>
          </p:nvPr>
        </p:nvSpPr>
        <p:spPr/>
        <p:txBody>
          <a:bodyPr/>
          <a:lstStyle/>
          <a:p>
            <a:fld id="{5DD3DB80-B894-403A-B48E-6FDC1A72010E}" type="slidenum">
              <a:rPr lang="zh-CN" altLang="en-US" smtClean="0"/>
              <a:pPr/>
              <a:t>2</a:t>
            </a:fld>
            <a:endParaRPr lang="zh-CN" altLang="en-US"/>
          </a:p>
        </p:txBody>
      </p:sp>
      <p:sp>
        <p:nvSpPr>
          <p:cNvPr id="6" name="îş1íďé">
            <a:extLst>
              <a:ext uri="{FF2B5EF4-FFF2-40B4-BE49-F238E27FC236}">
                <a16:creationId xmlns:a16="http://schemas.microsoft.com/office/drawing/2014/main" id="{558775C2-F41F-4C94-9329-CFBC2BEBB30F}"/>
              </a:ext>
            </a:extLst>
          </p:cNvPr>
          <p:cNvSpPr/>
          <p:nvPr/>
        </p:nvSpPr>
        <p:spPr bwMode="auto">
          <a:xfrm rot="5400000">
            <a:off x="-1381579" y="3181805"/>
            <a:ext cx="5006976" cy="903968"/>
          </a:xfrm>
          <a:prstGeom prst="homePlate">
            <a:avLst>
              <a:gd name="adj" fmla="val 20683"/>
            </a:avLst>
          </a:prstGeom>
          <a:solidFill>
            <a:schemeClr val="tx1">
              <a:lumMod val="20000"/>
              <a:lumOff val="80000"/>
              <a:alpha val="48000"/>
            </a:schemeClr>
          </a:solidFill>
          <a:ln w="25400" algn="ctr">
            <a:noFill/>
            <a:miter lim="800000"/>
            <a:headEnd/>
            <a:tailEnd/>
          </a:ln>
          <a:effectLst/>
        </p:spPr>
        <p:txBody>
          <a:bodyPr wrap="square" lIns="91440" tIns="45720" rIns="91440" bIns="45720" anchor="ctr">
            <a:normAutofit/>
          </a:bodyPr>
          <a:lstStyle/>
          <a:p>
            <a:pPr algn="ctr"/>
            <a:endParaRPr/>
          </a:p>
        </p:txBody>
      </p:sp>
      <p:sp>
        <p:nvSpPr>
          <p:cNvPr id="15" name="ïŝľiďè">
            <a:extLst>
              <a:ext uri="{FF2B5EF4-FFF2-40B4-BE49-F238E27FC236}">
                <a16:creationId xmlns:a16="http://schemas.microsoft.com/office/drawing/2014/main" id="{D7F8A300-3FCA-4A2D-A9AF-A5BBE8653376}"/>
              </a:ext>
            </a:extLst>
          </p:cNvPr>
          <p:cNvSpPr/>
          <p:nvPr/>
        </p:nvSpPr>
        <p:spPr bwMode="gray">
          <a:xfrm>
            <a:off x="952201" y="1332036"/>
            <a:ext cx="1562400" cy="839228"/>
          </a:xfrm>
          <a:prstGeom prst="rect">
            <a:avLst/>
          </a:prstGeom>
          <a:solidFill>
            <a:schemeClr val="tx1">
              <a:lumMod val="50000"/>
              <a:lumOff val="50000"/>
            </a:schemeClr>
          </a:solidFill>
          <a:ln w="19050">
            <a:noFill/>
            <a:miter lim="800000"/>
            <a:headEnd/>
            <a:tailEnd/>
          </a:ln>
          <a:effectLst/>
        </p:spPr>
        <p:style>
          <a:lnRef idx="3">
            <a:schemeClr val="lt1"/>
          </a:lnRef>
          <a:fillRef idx="1">
            <a:schemeClr val="accent1"/>
          </a:fillRef>
          <a:effectRef idx="1">
            <a:schemeClr val="accent1"/>
          </a:effectRef>
          <a:fontRef idx="minor">
            <a:schemeClr val="lt1"/>
          </a:fontRef>
        </p:style>
        <p:txBody>
          <a:bodyPr wrap="square" lIns="91440" tIns="45720" rIns="91440" bIns="45720" anchor="ctr">
            <a:normAutofit/>
          </a:bodyPr>
          <a:lstStyle/>
          <a:p>
            <a:pPr algn="ctr"/>
            <a:endParaRPr lang="en-US" altLang="zh-CN" b="1" dirty="0">
              <a:solidFill>
                <a:schemeClr val="bg1"/>
              </a:solidFill>
            </a:endParaRPr>
          </a:p>
        </p:txBody>
      </p:sp>
      <p:grpSp>
        <p:nvGrpSpPr>
          <p:cNvPr id="19" name="íSľîďe">
            <a:extLst>
              <a:ext uri="{FF2B5EF4-FFF2-40B4-BE49-F238E27FC236}">
                <a16:creationId xmlns:a16="http://schemas.microsoft.com/office/drawing/2014/main" id="{F7D20068-F94D-46B7-8A11-876DE1FD14C6}"/>
              </a:ext>
            </a:extLst>
          </p:cNvPr>
          <p:cNvGrpSpPr/>
          <p:nvPr/>
        </p:nvGrpSpPr>
        <p:grpSpPr>
          <a:xfrm>
            <a:off x="952201" y="1332036"/>
            <a:ext cx="10377379" cy="4492294"/>
            <a:chOff x="1330887" y="417909"/>
            <a:chExt cx="9900559" cy="4492294"/>
          </a:xfrm>
        </p:grpSpPr>
        <p:sp>
          <p:nvSpPr>
            <p:cNvPr id="20" name="îṣ1iḋe">
              <a:extLst>
                <a:ext uri="{FF2B5EF4-FFF2-40B4-BE49-F238E27FC236}">
                  <a16:creationId xmlns:a16="http://schemas.microsoft.com/office/drawing/2014/main" id="{A38C6181-84A3-4A15-9C16-54EB4DA32394}"/>
                </a:ext>
              </a:extLst>
            </p:cNvPr>
            <p:cNvSpPr/>
            <p:nvPr/>
          </p:nvSpPr>
          <p:spPr bwMode="gray">
            <a:xfrm>
              <a:off x="2908671" y="417909"/>
              <a:ext cx="8322775" cy="1325732"/>
            </a:xfrm>
            <a:prstGeom prst="rect">
              <a:avLst/>
            </a:prstGeom>
            <a:noFill/>
            <a:ln w="19050">
              <a:solidFill>
                <a:schemeClr val="bg1">
                  <a:lumMod val="9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just">
                <a:lnSpc>
                  <a:spcPct val="120000"/>
                </a:lnSpc>
                <a:spcAft>
                  <a:spcPts val="600"/>
                </a:spcAft>
                <a:tabLst>
                  <a:tab pos="228594" algn="l"/>
                </a:tabLst>
                <a:defRPr/>
              </a:pPr>
              <a:r>
                <a:rPr lang="en-US" altLang="zh-CN" sz="1400" dirty="0">
                  <a:solidFill>
                    <a:schemeClr val="tx1"/>
                  </a:solidFill>
                  <a:latin typeface="等线" panose="02010600030101010101" pitchFamily="2" charset="-122"/>
                  <a:ea typeface="等线" panose="02010600030101010101" pitchFamily="2" charset="-122"/>
                </a:rPr>
                <a:t>The rules for the Game of Life are quite simple as each cell has exactly two states (1 - alive, or 0 - dead) and the 8-cell Moore neighborhood is the one considered to determine the state of the central cell:</a:t>
              </a:r>
            </a:p>
            <a:p>
              <a:pPr algn="just">
                <a:lnSpc>
                  <a:spcPct val="120000"/>
                </a:lnSpc>
                <a:spcAft>
                  <a:spcPts val="600"/>
                </a:spcAft>
                <a:tabLst>
                  <a:tab pos="228594" algn="l"/>
                </a:tabLst>
                <a:defRPr/>
              </a:pPr>
              <a:r>
                <a:rPr lang="en-US" altLang="zh-CN" sz="1400" dirty="0">
                  <a:solidFill>
                    <a:schemeClr val="tx1"/>
                  </a:solidFill>
                  <a:latin typeface="等线" panose="02010600030101010101" pitchFamily="2" charset="-122"/>
                  <a:ea typeface="等线" panose="02010600030101010101" pitchFamily="2" charset="-122"/>
                </a:rPr>
                <a:t>• A dead cell becomes alive at the next generation if exactly 3 of its 8 neighbors are alive;</a:t>
              </a:r>
            </a:p>
            <a:p>
              <a:pPr algn="just">
                <a:lnSpc>
                  <a:spcPct val="120000"/>
                </a:lnSpc>
                <a:spcAft>
                  <a:spcPts val="600"/>
                </a:spcAft>
                <a:tabLst>
                  <a:tab pos="228594" algn="l"/>
                </a:tabLst>
                <a:defRPr/>
              </a:pPr>
              <a:r>
                <a:rPr lang="en-US" altLang="zh-CN" sz="1400" dirty="0">
                  <a:solidFill>
                    <a:schemeClr val="tx1"/>
                  </a:solidFill>
                  <a:latin typeface="等线" panose="02010600030101010101" pitchFamily="2" charset="-122"/>
                  <a:ea typeface="等线" panose="02010600030101010101" pitchFamily="2" charset="-122"/>
                </a:rPr>
                <a:t>• A live cell at the next generation remains alive if either 2 or 3 of its 8 neighbors is alive but otherwise it dies.</a:t>
              </a:r>
            </a:p>
          </p:txBody>
        </p:sp>
        <p:sp>
          <p:nvSpPr>
            <p:cNvPr id="21" name="ïŝľiďè">
              <a:extLst>
                <a:ext uri="{FF2B5EF4-FFF2-40B4-BE49-F238E27FC236}">
                  <a16:creationId xmlns:a16="http://schemas.microsoft.com/office/drawing/2014/main" id="{93B85A70-08D7-40E8-AB9D-3CDE0E243787}"/>
                </a:ext>
              </a:extLst>
            </p:cNvPr>
            <p:cNvSpPr/>
            <p:nvPr/>
          </p:nvSpPr>
          <p:spPr bwMode="gray">
            <a:xfrm>
              <a:off x="1330887" y="1333291"/>
              <a:ext cx="1490611" cy="3576912"/>
            </a:xfrm>
            <a:prstGeom prst="rect">
              <a:avLst/>
            </a:prstGeom>
            <a:solidFill>
              <a:srgbClr val="7F7F7F"/>
            </a:solidFill>
            <a:ln w="19050">
              <a:noFill/>
              <a:miter lim="800000"/>
              <a:headEnd/>
              <a:tailEnd/>
            </a:ln>
            <a:effectLst/>
          </p:spPr>
          <p:style>
            <a:lnRef idx="3">
              <a:schemeClr val="lt1"/>
            </a:lnRef>
            <a:fillRef idx="1">
              <a:schemeClr val="accent1"/>
            </a:fillRef>
            <a:effectRef idx="1">
              <a:schemeClr val="accent1"/>
            </a:effectRef>
            <a:fontRef idx="minor">
              <a:schemeClr val="lt1"/>
            </a:fontRef>
          </p:style>
          <p:txBody>
            <a:bodyPr wrap="square" lIns="91440" tIns="45720" rIns="91440" bIns="45720" anchor="ctr">
              <a:normAutofit/>
            </a:bodyPr>
            <a:lstStyle/>
            <a:p>
              <a:pPr algn="ctr"/>
              <a:endParaRPr lang="en-US" altLang="zh-CN" b="1" dirty="0">
                <a:solidFill>
                  <a:schemeClr val="bg1"/>
                </a:solidFill>
              </a:endParaRPr>
            </a:p>
          </p:txBody>
        </p:sp>
      </p:grpSp>
      <p:pic>
        <p:nvPicPr>
          <p:cNvPr id="5" name="图片 4">
            <a:extLst>
              <a:ext uri="{FF2B5EF4-FFF2-40B4-BE49-F238E27FC236}">
                <a16:creationId xmlns:a16="http://schemas.microsoft.com/office/drawing/2014/main" id="{DC0B397B-BB4F-4959-973C-8346537167E3}"/>
              </a:ext>
            </a:extLst>
          </p:cNvPr>
          <p:cNvPicPr>
            <a:picLocks noChangeAspect="1"/>
          </p:cNvPicPr>
          <p:nvPr/>
        </p:nvPicPr>
        <p:blipFill>
          <a:blip r:embed="rId3"/>
          <a:stretch>
            <a:fillRect/>
          </a:stretch>
        </p:blipFill>
        <p:spPr>
          <a:xfrm>
            <a:off x="7404652" y="3064299"/>
            <a:ext cx="4787348" cy="1543050"/>
          </a:xfrm>
          <a:prstGeom prst="rect">
            <a:avLst/>
          </a:prstGeom>
        </p:spPr>
      </p:pic>
      <p:pic>
        <p:nvPicPr>
          <p:cNvPr id="1026" name="Picture 2">
            <a:extLst>
              <a:ext uri="{FF2B5EF4-FFF2-40B4-BE49-F238E27FC236}">
                <a16:creationId xmlns:a16="http://schemas.microsoft.com/office/drawing/2014/main" id="{8DFB1B0B-D54C-4C4A-A91F-998F29002A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5973" y="2995044"/>
            <a:ext cx="5038725" cy="194310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262800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神经网络的发展</a:t>
            </a:r>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20</a:t>
            </a:fld>
            <a:endParaRPr lang="zh-CN" altLang="en-US"/>
          </a:p>
        </p:txBody>
      </p:sp>
      <p:pic>
        <p:nvPicPr>
          <p:cNvPr id="9" name="图片 8">
            <a:extLst>
              <a:ext uri="{FF2B5EF4-FFF2-40B4-BE49-F238E27FC236}">
                <a16:creationId xmlns:a16="http://schemas.microsoft.com/office/drawing/2014/main" id="{9ADEBF7F-6D9A-46A4-AD22-64C8FC09FF7E}"/>
              </a:ext>
            </a:extLst>
          </p:cNvPr>
          <p:cNvPicPr>
            <a:picLocks noChangeAspect="1"/>
          </p:cNvPicPr>
          <p:nvPr/>
        </p:nvPicPr>
        <p:blipFill>
          <a:blip r:embed="rId2" cstate="print"/>
          <a:stretch>
            <a:fillRect/>
          </a:stretch>
        </p:blipFill>
        <p:spPr>
          <a:xfrm>
            <a:off x="1984563" y="1365743"/>
            <a:ext cx="7947933" cy="4319440"/>
          </a:xfrm>
          <a:prstGeom prst="rect">
            <a:avLst/>
          </a:prstGeom>
          <a:ln w="9525">
            <a:solidFill>
              <a:schemeClr val="tx1"/>
            </a:solidFill>
          </a:ln>
        </p:spPr>
      </p:pic>
    </p:spTree>
    <p:extLst>
      <p:ext uri="{BB962C8B-B14F-4D97-AF65-F5344CB8AC3E}">
        <p14:creationId xmlns:p14="http://schemas.microsoft.com/office/powerpoint/2010/main" val="26342509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神经网络</a:t>
            </a:r>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21</a:t>
            </a:fld>
            <a:endParaRPr lang="zh-CN" altLang="en-US"/>
          </a:p>
        </p:txBody>
      </p:sp>
      <p:pic>
        <p:nvPicPr>
          <p:cNvPr id="5" name="Picture 4">
            <a:extLst>
              <a:ext uri="{FF2B5EF4-FFF2-40B4-BE49-F238E27FC236}">
                <a16:creationId xmlns:a16="http://schemas.microsoft.com/office/drawing/2014/main" id="{AD1CC6EE-C9D4-44E8-9AE1-2F92396BE3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5070" y="1458154"/>
            <a:ext cx="7187651" cy="4414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70417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神经网络</a:t>
            </a:r>
            <a:r>
              <a:rPr lang="en-US" altLang="zh-CN" dirty="0"/>
              <a:t>—</a:t>
            </a:r>
            <a:r>
              <a:rPr lang="zh-CN" altLang="en-US" dirty="0"/>
              <a:t>激活函数</a:t>
            </a:r>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22</a:t>
            </a:fld>
            <a:endParaRPr lang="zh-CN" altLang="en-US"/>
          </a:p>
        </p:txBody>
      </p:sp>
      <p:pic>
        <p:nvPicPr>
          <p:cNvPr id="5" name="Picture 28">
            <a:extLst>
              <a:ext uri="{FF2B5EF4-FFF2-40B4-BE49-F238E27FC236}">
                <a16:creationId xmlns:a16="http://schemas.microsoft.com/office/drawing/2014/main" id="{CD884C5E-7682-4F9F-95D1-3360C66EEB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6388" y="1391601"/>
            <a:ext cx="5433843" cy="18208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7">
            <a:extLst>
              <a:ext uri="{FF2B5EF4-FFF2-40B4-BE49-F238E27FC236}">
                <a16:creationId xmlns:a16="http://schemas.microsoft.com/office/drawing/2014/main" id="{08BD6BE4-8373-47FA-BB2F-0E6F6789C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51715" y="3678522"/>
            <a:ext cx="3486979" cy="2768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a:extLst>
              <a:ext uri="{FF2B5EF4-FFF2-40B4-BE49-F238E27FC236}">
                <a16:creationId xmlns:a16="http://schemas.microsoft.com/office/drawing/2014/main" id="{AF9EDD8D-82EB-449E-83CF-177672449FAA}"/>
              </a:ext>
            </a:extLst>
          </p:cNvPr>
          <p:cNvSpPr/>
          <p:nvPr/>
        </p:nvSpPr>
        <p:spPr>
          <a:xfrm>
            <a:off x="3006653" y="3244334"/>
            <a:ext cx="9983790" cy="369332"/>
          </a:xfrm>
          <a:prstGeom prst="rect">
            <a:avLst/>
          </a:prstGeom>
        </p:spPr>
        <p:txBody>
          <a:bodyPr wrap="square">
            <a:spAutoFit/>
          </a:bodyPr>
          <a:lstStyle/>
          <a:p>
            <a:r>
              <a:rPr lang="zh-CN" altLang="zh-CN" dirty="0">
                <a:solidFill>
                  <a:srgbClr val="191919"/>
                </a:solidFill>
                <a:ea typeface="微软雅黑" panose="020B0503020204020204" pitchFamily="34" charset="-122"/>
                <a:cs typeface="Arial" panose="020B0604020202020204" pitchFamily="34" charset="0"/>
              </a:rPr>
              <a:t>使用非线性激活函数能够从输入输出之间生成非线性映射</a:t>
            </a:r>
            <a:endParaRPr lang="zh-CN" altLang="en-US" dirty="0"/>
          </a:p>
        </p:txBody>
      </p:sp>
    </p:spTree>
    <p:extLst>
      <p:ext uri="{BB962C8B-B14F-4D97-AF65-F5344CB8AC3E}">
        <p14:creationId xmlns:p14="http://schemas.microsoft.com/office/powerpoint/2010/main" val="711555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神经网络</a:t>
            </a:r>
            <a:r>
              <a:rPr lang="en-US" altLang="zh-CN" dirty="0"/>
              <a:t>—</a:t>
            </a:r>
            <a:r>
              <a:rPr lang="zh-CN" altLang="en-US" dirty="0"/>
              <a:t>误差公式</a:t>
            </a:r>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23</a:t>
            </a:fld>
            <a:endParaRPr lang="zh-CN" altLang="en-US"/>
          </a:p>
        </p:txBody>
      </p:sp>
      <p:pic>
        <p:nvPicPr>
          <p:cNvPr id="5" name="Picture 28">
            <a:extLst>
              <a:ext uri="{FF2B5EF4-FFF2-40B4-BE49-F238E27FC236}">
                <a16:creationId xmlns:a16="http://schemas.microsoft.com/office/drawing/2014/main" id="{6C04AA16-D7FF-4B78-96E4-92E6E871AD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575" y="1431964"/>
            <a:ext cx="5433843" cy="18208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182D5935-A396-45D6-8DCB-A80AF9E752B2}"/>
                  </a:ext>
                </a:extLst>
              </p:cNvPr>
              <p:cNvSpPr txBox="1"/>
              <p:nvPr/>
            </p:nvSpPr>
            <p:spPr>
              <a:xfrm>
                <a:off x="180975" y="3252788"/>
                <a:ext cx="1402948"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a:rPr>
                        <m:t>𝑧</m:t>
                      </m:r>
                      <m:r>
                        <a:rPr lang="en-US" altLang="zh-CN" b="0" i="1" smtClean="0">
                          <a:latin typeface="Cambria Math"/>
                        </a:rPr>
                        <m:t>=</m:t>
                      </m:r>
                      <m:r>
                        <a:rPr lang="en-US" altLang="zh-CN" b="0" i="1" smtClean="0">
                          <a:latin typeface="Cambria Math"/>
                        </a:rPr>
                        <m:t>𝑤𝑥</m:t>
                      </m:r>
                      <m:r>
                        <a:rPr lang="en-US" altLang="zh-CN" b="0" i="1" smtClean="0">
                          <a:latin typeface="Cambria Math"/>
                        </a:rPr>
                        <m:t>+</m:t>
                      </m:r>
                      <m:r>
                        <a:rPr lang="en-US" altLang="zh-CN" b="0" i="1" smtClean="0">
                          <a:latin typeface="Cambria Math"/>
                        </a:rPr>
                        <m:t>𝑏</m:t>
                      </m:r>
                    </m:oMath>
                  </m:oMathPara>
                </a14:m>
                <a:endParaRPr lang="en-US" altLang="zh-CN" i="1" dirty="0"/>
              </a:p>
            </p:txBody>
          </p:sp>
        </mc:Choice>
        <mc:Fallback xmlns="">
          <p:sp>
            <p:nvSpPr>
              <p:cNvPr id="6" name="TextBox 5">
                <a:extLst>
                  <a:ext uri="{FF2B5EF4-FFF2-40B4-BE49-F238E27FC236}">
                    <a16:creationId xmlns:a16="http://schemas.microsoft.com/office/drawing/2014/main" id="{182D5935-A396-45D6-8DCB-A80AF9E752B2}"/>
                  </a:ext>
                </a:extLst>
              </p:cNvPr>
              <p:cNvSpPr txBox="1">
                <a:spLocks noRot="1" noChangeAspect="1" noMove="1" noResize="1" noEditPoints="1" noAdjustHandles="1" noChangeArrowheads="1" noChangeShapeType="1" noTextEdit="1"/>
              </p:cNvSpPr>
              <p:nvPr/>
            </p:nvSpPr>
            <p:spPr>
              <a:xfrm>
                <a:off x="180975" y="3252788"/>
                <a:ext cx="1402948" cy="369332"/>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TextBox 11">
                <a:extLst>
                  <a:ext uri="{FF2B5EF4-FFF2-40B4-BE49-F238E27FC236}">
                    <a16:creationId xmlns:a16="http://schemas.microsoft.com/office/drawing/2014/main" id="{5F5ED889-D3FB-4C01-92F5-24E844C3197B}"/>
                  </a:ext>
                </a:extLst>
              </p:cNvPr>
              <p:cNvSpPr txBox="1"/>
              <p:nvPr/>
            </p:nvSpPr>
            <p:spPr>
              <a:xfrm>
                <a:off x="219075" y="3905250"/>
                <a:ext cx="5044330" cy="369332"/>
              </a:xfrm>
              <a:prstGeom prst="rect">
                <a:avLst/>
              </a:prstGeom>
              <a:noFill/>
            </p:spPr>
            <p:txBody>
              <a:bodyPr wrap="none" rtlCol="0">
                <a:spAutoFit/>
              </a:bodyPr>
              <a:lstStyle/>
              <a:p>
                <a:r>
                  <a:rPr lang="zh-CN" altLang="en-US" sz="1600" b="1" dirty="0">
                    <a:solidFill>
                      <a:srgbClr val="FF0000"/>
                    </a:solidFill>
                    <a:latin typeface="+mj-ea"/>
                    <a:ea typeface="+mj-ea"/>
                  </a:rPr>
                  <a:t>每个</a:t>
                </a:r>
                <a:r>
                  <a:rPr lang="en-US" altLang="zh-CN" sz="1600" b="1" dirty="0">
                    <a:solidFill>
                      <a:srgbClr val="FF0000"/>
                    </a:solidFill>
                    <a:latin typeface="+mj-ea"/>
                    <a:ea typeface="+mj-ea"/>
                  </a:rPr>
                  <a:t>x</a:t>
                </a:r>
                <a:r>
                  <a:rPr lang="zh-CN" altLang="en-US" sz="1600" b="1" dirty="0">
                    <a:solidFill>
                      <a:srgbClr val="FF0000"/>
                    </a:solidFill>
                    <a:latin typeface="+mj-ea"/>
                    <a:ea typeface="+mj-ea"/>
                  </a:rPr>
                  <a:t>对应的</a:t>
                </a:r>
                <a:r>
                  <a:rPr lang="en-US" altLang="zh-CN" sz="1600" b="1" dirty="0">
                    <a:solidFill>
                      <a:srgbClr val="FF0000"/>
                    </a:solidFill>
                    <a:latin typeface="+mj-ea"/>
                    <a:ea typeface="+mj-ea"/>
                  </a:rPr>
                  <a:t>y</a:t>
                </a:r>
                <a:r>
                  <a:rPr lang="zh-CN" altLang="en-US" sz="1600" b="1" dirty="0">
                    <a:solidFill>
                      <a:srgbClr val="FF0000"/>
                    </a:solidFill>
                    <a:latin typeface="+mj-ea"/>
                    <a:ea typeface="+mj-ea"/>
                  </a:rPr>
                  <a:t>产生一个误差</a:t>
                </a:r>
                <a:r>
                  <a:rPr lang="en-US" altLang="zh-CN" sz="1600" b="1" dirty="0">
                    <a:solidFill>
                      <a:srgbClr val="FF0000"/>
                    </a:solidFill>
                    <a:latin typeface="+mj-ea"/>
                    <a:ea typeface="+mj-ea"/>
                  </a:rPr>
                  <a:t>e</a:t>
                </a:r>
                <a:r>
                  <a:rPr lang="zh-CN" altLang="en-US" sz="1600" b="1" dirty="0">
                    <a:solidFill>
                      <a:srgbClr val="FF0000"/>
                    </a:solidFill>
                    <a:latin typeface="+mj-ea"/>
                    <a:ea typeface="+mj-ea"/>
                  </a:rPr>
                  <a:t>：</a:t>
                </a:r>
                <a:r>
                  <a:rPr lang="en-US" altLang="zh-CN" sz="1600" b="1" dirty="0">
                    <a:solidFill>
                      <a:srgbClr val="FF0000"/>
                    </a:solidFill>
                    <a:latin typeface="+mj-ea"/>
                    <a:ea typeface="+mj-ea"/>
                  </a:rPr>
                  <a:t>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a:rPr>
                          <m:t>𝑒</m:t>
                        </m:r>
                      </m:e>
                      <m:sub>
                        <m:r>
                          <a:rPr lang="en-US" altLang="zh-CN" i="1">
                            <a:latin typeface="Cambria Math"/>
                          </a:rPr>
                          <m:t>𝑖</m:t>
                        </m:r>
                      </m:sub>
                    </m:sSub>
                    <m:r>
                      <a:rPr lang="en-US" altLang="zh-CN" i="1">
                        <a:latin typeface="Cambria Math"/>
                      </a:rPr>
                      <m:t>=</m:t>
                    </m:r>
                    <m:sSub>
                      <m:sSubPr>
                        <m:ctrlPr>
                          <a:rPr lang="en-US" altLang="zh-CN" i="1">
                            <a:latin typeface="Cambria Math" panose="02040503050406030204" pitchFamily="18" charset="0"/>
                          </a:rPr>
                        </m:ctrlPr>
                      </m:sSubPr>
                      <m:e>
                        <m:r>
                          <a:rPr lang="en-US" altLang="zh-CN" i="1">
                            <a:latin typeface="Cambria Math"/>
                          </a:rPr>
                          <m:t>𝑦</m:t>
                        </m:r>
                      </m:e>
                      <m:sub>
                        <m:r>
                          <a:rPr lang="en-US" altLang="zh-CN" i="1">
                            <a:latin typeface="Cambria Math"/>
                          </a:rPr>
                          <m:t>𝑖</m:t>
                        </m:r>
                      </m:sub>
                    </m:sSub>
                    <m:r>
                      <a:rPr lang="en-US" altLang="zh-CN" i="1">
                        <a:latin typeface="Cambria Math"/>
                      </a:rPr>
                      <m:t>−</m:t>
                    </m:r>
                    <m:d>
                      <m:dPr>
                        <m:ctrlPr>
                          <a:rPr lang="en-US" altLang="zh-CN" i="1">
                            <a:latin typeface="Cambria Math" panose="02040503050406030204" pitchFamily="18" charset="0"/>
                          </a:rPr>
                        </m:ctrlPr>
                      </m:dPr>
                      <m:e>
                        <m:r>
                          <a:rPr lang="en-US" altLang="zh-CN" i="1">
                            <a:latin typeface="Cambria Math"/>
                          </a:rPr>
                          <m:t>𝑤</m:t>
                        </m:r>
                        <m:sSub>
                          <m:sSubPr>
                            <m:ctrlPr>
                              <a:rPr lang="en-US" altLang="zh-CN" i="1">
                                <a:latin typeface="Cambria Math" panose="02040503050406030204" pitchFamily="18" charset="0"/>
                              </a:rPr>
                            </m:ctrlPr>
                          </m:sSubPr>
                          <m:e>
                            <m:r>
                              <a:rPr lang="en-US" altLang="zh-CN" i="1">
                                <a:latin typeface="Cambria Math"/>
                              </a:rPr>
                              <m:t>𝑥</m:t>
                            </m:r>
                          </m:e>
                          <m:sub>
                            <m:r>
                              <a:rPr lang="en-US" altLang="zh-CN" i="1">
                                <a:latin typeface="Cambria Math"/>
                              </a:rPr>
                              <m:t>𝑖</m:t>
                            </m:r>
                          </m:sub>
                        </m:sSub>
                        <m:r>
                          <a:rPr lang="en-US" altLang="zh-CN" i="1">
                            <a:latin typeface="Cambria Math"/>
                          </a:rPr>
                          <m:t>+</m:t>
                        </m:r>
                        <m:r>
                          <a:rPr lang="en-US" altLang="zh-CN" i="1">
                            <a:latin typeface="Cambria Math"/>
                          </a:rPr>
                          <m:t>𝑏</m:t>
                        </m:r>
                      </m:e>
                    </m:d>
                    <m:r>
                      <a:rPr lang="en-US" altLang="zh-CN" i="1">
                        <a:latin typeface="Cambria Math"/>
                      </a:rPr>
                      <m:t> </m:t>
                    </m:r>
                  </m:oMath>
                </a14:m>
                <a:endParaRPr lang="en-US" altLang="zh-CN" dirty="0"/>
              </a:p>
            </p:txBody>
          </p:sp>
        </mc:Choice>
        <mc:Fallback xmlns="">
          <p:sp>
            <p:nvSpPr>
              <p:cNvPr id="8" name="TextBox 11">
                <a:extLst>
                  <a:ext uri="{FF2B5EF4-FFF2-40B4-BE49-F238E27FC236}">
                    <a16:creationId xmlns:a16="http://schemas.microsoft.com/office/drawing/2014/main" id="{5F5ED889-D3FB-4C01-92F5-24E844C3197B}"/>
                  </a:ext>
                </a:extLst>
              </p:cNvPr>
              <p:cNvSpPr txBox="1">
                <a:spLocks noRot="1" noChangeAspect="1" noMove="1" noResize="1" noEditPoints="1" noAdjustHandles="1" noChangeArrowheads="1" noChangeShapeType="1" noTextEdit="1"/>
              </p:cNvSpPr>
              <p:nvPr/>
            </p:nvSpPr>
            <p:spPr>
              <a:xfrm>
                <a:off x="219075" y="3905250"/>
                <a:ext cx="5044330" cy="369332"/>
              </a:xfrm>
              <a:prstGeom prst="rect">
                <a:avLst/>
              </a:prstGeom>
              <a:blipFill>
                <a:blip r:embed="rId6"/>
                <a:stretch>
                  <a:fillRect l="-726" b="-20000"/>
                </a:stretch>
              </a:blipFill>
            </p:spPr>
            <p:txBody>
              <a:bodyPr/>
              <a:lstStyle/>
              <a:p>
                <a:r>
                  <a:rPr lang="zh-CN" altLang="en-US">
                    <a:noFill/>
                  </a:rPr>
                  <a:t> </a:t>
                </a:r>
              </a:p>
            </p:txBody>
          </p:sp>
        </mc:Fallback>
      </mc:AlternateContent>
      <p:sp>
        <p:nvSpPr>
          <p:cNvPr id="10" name="TextBox 16">
            <a:extLst>
              <a:ext uri="{FF2B5EF4-FFF2-40B4-BE49-F238E27FC236}">
                <a16:creationId xmlns:a16="http://schemas.microsoft.com/office/drawing/2014/main" id="{635A93AC-4AA3-4583-8388-3F1A595E3867}"/>
              </a:ext>
            </a:extLst>
          </p:cNvPr>
          <p:cNvSpPr txBox="1"/>
          <p:nvPr/>
        </p:nvSpPr>
        <p:spPr>
          <a:xfrm>
            <a:off x="219075" y="4524375"/>
            <a:ext cx="7277100" cy="338554"/>
          </a:xfrm>
          <a:prstGeom prst="rect">
            <a:avLst/>
          </a:prstGeom>
          <a:noFill/>
        </p:spPr>
        <p:txBody>
          <a:bodyPr wrap="square" rtlCol="0">
            <a:spAutoFit/>
          </a:bodyPr>
          <a:lstStyle/>
          <a:p>
            <a:r>
              <a:rPr lang="zh-CN" altLang="en-US" sz="1600" b="1" dirty="0">
                <a:solidFill>
                  <a:srgbClr val="FF0000"/>
                </a:solidFill>
                <a:latin typeface="+mj-ea"/>
                <a:ea typeface="+mj-ea"/>
              </a:rPr>
              <a:t>误差公式：</a:t>
            </a:r>
          </a:p>
        </p:txBody>
      </p:sp>
      <mc:AlternateContent xmlns:mc="http://schemas.openxmlformats.org/markup-compatibility/2006">
        <mc:Choice xmlns:a14="http://schemas.microsoft.com/office/drawing/2010/main" Requires="a14">
          <p:sp>
            <p:nvSpPr>
              <p:cNvPr id="11" name="对象 10">
                <a:extLst>
                  <a:ext uri="{FF2B5EF4-FFF2-40B4-BE49-F238E27FC236}">
                    <a16:creationId xmlns:a16="http://schemas.microsoft.com/office/drawing/2014/main" id="{0468A57A-6DC9-4B3B-A626-80FA26401167}"/>
                  </a:ext>
                </a:extLst>
              </p:cNvPr>
              <p:cNvSpPr txBox="1"/>
              <p:nvPr/>
            </p:nvSpPr>
            <p:spPr>
              <a:xfrm>
                <a:off x="1350963" y="4378325"/>
                <a:ext cx="2649537" cy="661988"/>
              </a:xfrm>
              <a:prstGeom prst="rect">
                <a:avLst/>
              </a:prstGeom>
            </p:spPr>
            <p:txBody>
              <a:bodyPr>
                <a:normAutofit fontScale="70000" lnSpcReduction="20000"/>
              </a:bodyPr>
              <a:lstStyle/>
              <a:p>
                <a:pPr/>
                <a14:m>
                  <m:oMathPara xmlns:m="http://schemas.openxmlformats.org/officeDocument/2006/math">
                    <m:oMathParaPr>
                      <m:jc m:val="left"/>
                    </m:oMathParaPr>
                    <m:oMath xmlns:m="http://schemas.openxmlformats.org/officeDocument/2006/math">
                      <m:r>
                        <a:rPr lang="zh-CN" altLang="en-US" i="1">
                          <a:solidFill>
                            <a:srgbClr val="000000"/>
                          </a:solidFill>
                          <a:latin typeface="Cambria Math" panose="02040503050406030204" pitchFamily="18" charset="0"/>
                        </a:rPr>
                        <m:t>𝐿𝑜𝑠𝑠</m:t>
                      </m:r>
                      <m:r>
                        <a:rPr lang="zh-CN" altLang="en-US" i="1">
                          <a:solidFill>
                            <a:srgbClr val="000000"/>
                          </a:solidFill>
                          <a:latin typeface="Cambria Math" panose="02040503050406030204" pitchFamily="18" charset="0"/>
                        </a:rPr>
                        <m:t>=</m:t>
                      </m:r>
                      <m:f>
                        <m:fPr>
                          <m:ctrlPr>
                            <a:rPr lang="zh-CN" altLang="en-US" i="1">
                              <a:solidFill>
                                <a:srgbClr val="000000"/>
                              </a:solidFill>
                              <a:latin typeface="Cambria Math" panose="02040503050406030204" pitchFamily="18" charset="0"/>
                            </a:rPr>
                          </m:ctrlPr>
                        </m:fPr>
                        <m:num>
                          <m:r>
                            <a:rPr lang="zh-CN" altLang="en-US" i="1">
                              <a:solidFill>
                                <a:srgbClr val="000000"/>
                              </a:solidFill>
                              <a:latin typeface="Cambria Math" panose="02040503050406030204" pitchFamily="18" charset="0"/>
                            </a:rPr>
                            <m:t>1</m:t>
                          </m:r>
                        </m:num>
                        <m:den>
                          <m:r>
                            <m:rPr>
                              <m:sty m:val="p"/>
                            </m:rPr>
                            <a:rPr lang="en-US" altLang="zh-CN" i="1">
                              <a:solidFill>
                                <a:srgbClr val="000000"/>
                              </a:solidFill>
                              <a:latin typeface="Cambria Math" panose="02040503050406030204" pitchFamily="18" charset="0"/>
                            </a:rPr>
                            <m:t>n</m:t>
                          </m:r>
                        </m:den>
                      </m:f>
                      <m:nary>
                        <m:naryPr>
                          <m:chr m:val="∑"/>
                          <m:ctrlPr>
                            <a:rPr lang="zh-CN" altLang="en-US" i="1">
                              <a:solidFill>
                                <a:srgbClr val="000000"/>
                              </a:solidFill>
                              <a:latin typeface="Cambria Math" panose="02040503050406030204" pitchFamily="18" charset="0"/>
                            </a:rPr>
                          </m:ctrlPr>
                        </m:naryPr>
                        <m:sub>
                          <m:r>
                            <a:rPr lang="zh-CN" altLang="en-US" i="1">
                              <a:solidFill>
                                <a:srgbClr val="000000"/>
                              </a:solidFill>
                              <a:latin typeface="Cambria Math" panose="02040503050406030204" pitchFamily="18" charset="0"/>
                            </a:rPr>
                            <m:t>𝑖</m:t>
                          </m:r>
                          <m:r>
                            <a:rPr lang="zh-CN" altLang="en-US" i="1">
                              <a:solidFill>
                                <a:srgbClr val="000000"/>
                              </a:solidFill>
                              <a:latin typeface="Cambria Math" panose="02040503050406030204" pitchFamily="18" charset="0"/>
                            </a:rPr>
                            <m:t>=1</m:t>
                          </m:r>
                        </m:sub>
                        <m:sup>
                          <m:r>
                            <a:rPr lang="zh-CN" altLang="en-US" i="1">
                              <a:solidFill>
                                <a:srgbClr val="000000"/>
                              </a:solidFill>
                              <a:latin typeface="Cambria Math" panose="02040503050406030204" pitchFamily="18" charset="0"/>
                            </a:rPr>
                            <m:t>𝑛</m:t>
                          </m:r>
                        </m:sup>
                        <m:e>
                          <m:r>
                            <a:rPr lang="zh-CN" altLang="en-US" i="1">
                              <a:solidFill>
                                <a:srgbClr val="000000"/>
                              </a:solidFill>
                              <a:latin typeface="Cambria Math" panose="02040503050406030204" pitchFamily="18" charset="0"/>
                            </a:rPr>
                            <m:t>(</m:t>
                          </m:r>
                          <m:sSub>
                            <m:sSubPr>
                              <m:ctrlPr>
                                <a:rPr lang="zh-CN" altLang="en-US" i="1">
                                  <a:solidFill>
                                    <a:srgbClr val="000000"/>
                                  </a:solidFill>
                                  <a:latin typeface="Cambria Math" panose="02040503050406030204" pitchFamily="18" charset="0"/>
                                </a:rPr>
                              </m:ctrlPr>
                            </m:sSubPr>
                            <m:e>
                              <m:r>
                                <a:rPr lang="zh-CN" altLang="en-US" i="1">
                                  <a:solidFill>
                                    <a:srgbClr val="000000"/>
                                  </a:solidFill>
                                  <a:latin typeface="Cambria Math" panose="02040503050406030204" pitchFamily="18" charset="0"/>
                                </a:rPr>
                                <m:t>𝑦</m:t>
                              </m:r>
                            </m:e>
                            <m:sub>
                              <m:r>
                                <a:rPr lang="zh-CN" altLang="en-US" i="1">
                                  <a:solidFill>
                                    <a:srgbClr val="000000"/>
                                  </a:solidFill>
                                  <a:latin typeface="Cambria Math" panose="02040503050406030204" pitchFamily="18" charset="0"/>
                                </a:rPr>
                                <m:t>𝑖</m:t>
                              </m:r>
                            </m:sub>
                          </m:sSub>
                          <m:r>
                            <a:rPr lang="zh-CN" altLang="en-US" i="1">
                              <a:solidFill>
                                <a:srgbClr val="000000"/>
                              </a:solidFill>
                              <a:latin typeface="Cambria Math" panose="02040503050406030204" pitchFamily="18" charset="0"/>
                            </a:rPr>
                            <m:t>−(</m:t>
                          </m:r>
                          <m:r>
                            <a:rPr lang="zh-CN" altLang="en-US" i="1">
                              <a:solidFill>
                                <a:srgbClr val="000000"/>
                              </a:solidFill>
                              <a:latin typeface="Cambria Math" panose="02040503050406030204" pitchFamily="18" charset="0"/>
                            </a:rPr>
                            <m:t>𝑤</m:t>
                          </m:r>
                          <m:sSub>
                            <m:sSubPr>
                              <m:ctrlPr>
                                <a:rPr lang="zh-CN" altLang="en-US" i="1">
                                  <a:solidFill>
                                    <a:srgbClr val="000000"/>
                                  </a:solidFill>
                                  <a:latin typeface="Cambria Math" panose="02040503050406030204" pitchFamily="18" charset="0"/>
                                </a:rPr>
                              </m:ctrlPr>
                            </m:sSubPr>
                            <m:e>
                              <m:r>
                                <a:rPr lang="zh-CN" altLang="en-US" i="1">
                                  <a:solidFill>
                                    <a:srgbClr val="000000"/>
                                  </a:solidFill>
                                  <a:latin typeface="Cambria Math" panose="02040503050406030204" pitchFamily="18" charset="0"/>
                                </a:rPr>
                                <m:t>𝑥</m:t>
                              </m:r>
                            </m:e>
                            <m:sub>
                              <m:r>
                                <a:rPr lang="zh-CN" altLang="en-US" i="1">
                                  <a:solidFill>
                                    <a:srgbClr val="000000"/>
                                  </a:solidFill>
                                  <a:latin typeface="Cambria Math" panose="02040503050406030204" pitchFamily="18" charset="0"/>
                                </a:rPr>
                                <m:t>𝑖</m:t>
                              </m:r>
                            </m:sub>
                          </m:sSub>
                          <m:r>
                            <a:rPr lang="zh-CN" altLang="en-US" i="1">
                              <a:solidFill>
                                <a:srgbClr val="000000"/>
                              </a:solidFill>
                              <a:latin typeface="Cambria Math" panose="02040503050406030204" pitchFamily="18" charset="0"/>
                            </a:rPr>
                            <m:t>+</m:t>
                          </m:r>
                          <m:r>
                            <a:rPr lang="zh-CN" altLang="en-US" i="1">
                              <a:solidFill>
                                <a:srgbClr val="000000"/>
                              </a:solidFill>
                              <a:latin typeface="Cambria Math" panose="02040503050406030204" pitchFamily="18" charset="0"/>
                            </a:rPr>
                            <m:t>𝑏</m:t>
                          </m:r>
                          <m:r>
                            <a:rPr lang="zh-CN" altLang="en-US" i="1">
                              <a:solidFill>
                                <a:srgbClr val="000000"/>
                              </a:solidFill>
                              <a:latin typeface="Cambria Math" panose="02040503050406030204" pitchFamily="18" charset="0"/>
                            </a:rPr>
                            <m:t>)</m:t>
                          </m:r>
                          <m:sSup>
                            <m:sSupPr>
                              <m:ctrlPr>
                                <a:rPr lang="zh-CN" altLang="en-US" i="1">
                                  <a:solidFill>
                                    <a:srgbClr val="000000"/>
                                  </a:solidFill>
                                  <a:latin typeface="Cambria Math" panose="02040503050406030204" pitchFamily="18" charset="0"/>
                                </a:rPr>
                              </m:ctrlPr>
                            </m:sSupPr>
                            <m:e>
                              <m:r>
                                <a:rPr lang="zh-CN" altLang="en-US" i="1">
                                  <a:solidFill>
                                    <a:srgbClr val="000000"/>
                                  </a:solidFill>
                                  <a:latin typeface="Cambria Math" panose="02040503050406030204" pitchFamily="18" charset="0"/>
                                </a:rPr>
                                <m:t>)</m:t>
                              </m:r>
                            </m:e>
                            <m:sup>
                              <m:r>
                                <a:rPr lang="zh-CN" altLang="en-US" i="1">
                                  <a:solidFill>
                                    <a:srgbClr val="000000"/>
                                  </a:solidFill>
                                  <a:latin typeface="Cambria Math" panose="02040503050406030204" pitchFamily="18" charset="0"/>
                                </a:rPr>
                                <m:t>2</m:t>
                              </m:r>
                            </m:sup>
                          </m:sSup>
                        </m:e>
                      </m:nary>
                    </m:oMath>
                  </m:oMathPara>
                </a14:m>
                <a:endParaRPr lang="zh-CN" altLang="en-US" dirty="0"/>
              </a:p>
            </p:txBody>
          </p:sp>
        </mc:Choice>
        <mc:Fallback>
          <p:sp>
            <p:nvSpPr>
              <p:cNvPr id="11" name="对象 10">
                <a:extLst>
                  <a:ext uri="{FF2B5EF4-FFF2-40B4-BE49-F238E27FC236}">
                    <a16:creationId xmlns:a16="http://schemas.microsoft.com/office/drawing/2014/main" id="{0468A57A-6DC9-4B3B-A626-80FA26401167}"/>
                  </a:ext>
                </a:extLst>
              </p:cNvPr>
              <p:cNvSpPr txBox="1">
                <a:spLocks noRot="1" noChangeAspect="1" noMove="1" noResize="1" noEditPoints="1" noAdjustHandles="1" noChangeArrowheads="1" noChangeShapeType="1" noTextEdit="1"/>
              </p:cNvSpPr>
              <p:nvPr/>
            </p:nvSpPr>
            <p:spPr>
              <a:xfrm>
                <a:off x="1350963" y="4378325"/>
                <a:ext cx="2649537" cy="661988"/>
              </a:xfrm>
              <a:prstGeom prst="rect">
                <a:avLst/>
              </a:prstGeom>
              <a:blipFill>
                <a:blip r:embed="rId7"/>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2419037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卷积神经网络</a:t>
            </a:r>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24</a:t>
            </a:fld>
            <a:endParaRPr lang="zh-CN" altLang="en-US"/>
          </a:p>
        </p:txBody>
      </p:sp>
      <p:pic>
        <p:nvPicPr>
          <p:cNvPr id="13" name="Picture 3">
            <a:extLst>
              <a:ext uri="{FF2B5EF4-FFF2-40B4-BE49-F238E27FC236}">
                <a16:creationId xmlns:a16="http://schemas.microsoft.com/office/drawing/2014/main" id="{57A2BD37-116A-453E-A3E8-E3FC06FEDC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6907" y="1670810"/>
            <a:ext cx="8961437" cy="2124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extBox 10">
            <a:extLst>
              <a:ext uri="{FF2B5EF4-FFF2-40B4-BE49-F238E27FC236}">
                <a16:creationId xmlns:a16="http://schemas.microsoft.com/office/drawing/2014/main" id="{E58AEEE7-D6A1-4B78-94A2-C470786902D9}"/>
              </a:ext>
            </a:extLst>
          </p:cNvPr>
          <p:cNvSpPr txBox="1"/>
          <p:nvPr/>
        </p:nvSpPr>
        <p:spPr>
          <a:xfrm>
            <a:off x="1818722" y="1253067"/>
            <a:ext cx="7324725" cy="417743"/>
          </a:xfrm>
          <a:prstGeom prst="rect">
            <a:avLst/>
          </a:prstGeom>
          <a:noFill/>
        </p:spPr>
        <p:txBody>
          <a:bodyPr wrap="square" rtlCol="0">
            <a:spAutoFit/>
          </a:bodyPr>
          <a:lstStyle/>
          <a:p>
            <a:pPr>
              <a:lnSpc>
                <a:spcPct val="150000"/>
              </a:lnSpc>
            </a:pPr>
            <a:r>
              <a:rPr lang="zh-CN" altLang="en-US" sz="1600" b="1" dirty="0">
                <a:solidFill>
                  <a:srgbClr val="FF0000"/>
                </a:solidFill>
                <a:latin typeface="+mj-ea"/>
                <a:ea typeface="+mj-ea"/>
              </a:rPr>
              <a:t>网络结构：</a:t>
            </a:r>
            <a:r>
              <a:rPr lang="zh-CN" altLang="en-US" sz="1600" dirty="0"/>
              <a:t>卷积层、池化层、全连接层</a:t>
            </a:r>
            <a:endParaRPr lang="en-US" altLang="zh-CN" sz="1600" dirty="0"/>
          </a:p>
        </p:txBody>
      </p:sp>
      <p:sp>
        <p:nvSpPr>
          <p:cNvPr id="15" name="内容占位符 2">
            <a:extLst>
              <a:ext uri="{FF2B5EF4-FFF2-40B4-BE49-F238E27FC236}">
                <a16:creationId xmlns:a16="http://schemas.microsoft.com/office/drawing/2014/main" id="{353B5C92-2C1B-4FDA-8C38-E3777FA2307A}"/>
              </a:ext>
            </a:extLst>
          </p:cNvPr>
          <p:cNvSpPr txBox="1">
            <a:spLocks/>
          </p:cNvSpPr>
          <p:nvPr/>
        </p:nvSpPr>
        <p:spPr>
          <a:xfrm>
            <a:off x="1818722" y="3782376"/>
            <a:ext cx="3886200" cy="4351338"/>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图像分类</a:t>
            </a:r>
            <a:endParaRPr lang="en-US" altLang="zh-CN"/>
          </a:p>
          <a:p>
            <a:r>
              <a:rPr lang="zh-CN" altLang="en-US"/>
              <a:t>光学字符识别</a:t>
            </a:r>
            <a:endParaRPr lang="en-US" altLang="zh-CN"/>
          </a:p>
          <a:p>
            <a:r>
              <a:rPr lang="zh-CN" altLang="en-US"/>
              <a:t>人脸识别</a:t>
            </a:r>
            <a:endParaRPr lang="en-US" altLang="zh-CN"/>
          </a:p>
          <a:p>
            <a:r>
              <a:rPr lang="zh-CN" altLang="en-US"/>
              <a:t>视频分析</a:t>
            </a:r>
            <a:endParaRPr lang="en-US" altLang="zh-CN"/>
          </a:p>
          <a:p>
            <a:r>
              <a:rPr lang="zh-CN" altLang="en-US"/>
              <a:t>自然语言处理</a:t>
            </a:r>
            <a:r>
              <a:rPr lang="en-US" altLang="zh-CN"/>
              <a:t>…</a:t>
            </a:r>
            <a:endParaRPr lang="en-US" altLang="zh-CN" dirty="0"/>
          </a:p>
        </p:txBody>
      </p:sp>
      <p:pic>
        <p:nvPicPr>
          <p:cNvPr id="16" name="内容占位符 5">
            <a:extLst>
              <a:ext uri="{FF2B5EF4-FFF2-40B4-BE49-F238E27FC236}">
                <a16:creationId xmlns:a16="http://schemas.microsoft.com/office/drawing/2014/main" id="{4FE2C2A0-7AF3-49A5-8434-FDD58F53EB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04922" y="3406156"/>
            <a:ext cx="4937646" cy="1929416"/>
          </a:xfrm>
          <a:prstGeom prst="rect">
            <a:avLst/>
          </a:prstGeom>
        </p:spPr>
      </p:pic>
      <p:pic>
        <p:nvPicPr>
          <p:cNvPr id="17" name="图片 16">
            <a:extLst>
              <a:ext uri="{FF2B5EF4-FFF2-40B4-BE49-F238E27FC236}">
                <a16:creationId xmlns:a16="http://schemas.microsoft.com/office/drawing/2014/main" id="{7FE93692-7F46-4AB0-ABA5-937EE3A6D5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9853" y="5390117"/>
            <a:ext cx="4543425" cy="1135856"/>
          </a:xfrm>
          <a:prstGeom prst="rect">
            <a:avLst/>
          </a:prstGeom>
        </p:spPr>
      </p:pic>
    </p:spTree>
    <p:extLst>
      <p:ext uri="{BB962C8B-B14F-4D97-AF65-F5344CB8AC3E}">
        <p14:creationId xmlns:p14="http://schemas.microsoft.com/office/powerpoint/2010/main" val="35435778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卷积神经网络</a:t>
            </a:r>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25</a:t>
            </a:fld>
            <a:endParaRPr lang="zh-CN" altLang="en-US"/>
          </a:p>
        </p:txBody>
      </p:sp>
      <p:pic>
        <p:nvPicPr>
          <p:cNvPr id="5" name="图片 4">
            <a:extLst>
              <a:ext uri="{FF2B5EF4-FFF2-40B4-BE49-F238E27FC236}">
                <a16:creationId xmlns:a16="http://schemas.microsoft.com/office/drawing/2014/main" id="{D453B62A-C061-4954-A80A-DAA85561EC7C}"/>
              </a:ext>
            </a:extLst>
          </p:cNvPr>
          <p:cNvPicPr>
            <a:picLocks noChangeAspect="1"/>
          </p:cNvPicPr>
          <p:nvPr/>
        </p:nvPicPr>
        <p:blipFill>
          <a:blip r:embed="rId2"/>
          <a:stretch>
            <a:fillRect/>
          </a:stretch>
        </p:blipFill>
        <p:spPr>
          <a:xfrm>
            <a:off x="860425" y="1352550"/>
            <a:ext cx="7492194" cy="3371850"/>
          </a:xfrm>
          <a:prstGeom prst="rect">
            <a:avLst/>
          </a:prstGeom>
          <a:ln w="25400">
            <a:noFill/>
          </a:ln>
        </p:spPr>
      </p:pic>
      <p:sp>
        <p:nvSpPr>
          <p:cNvPr id="6" name="TextBox 7">
            <a:extLst>
              <a:ext uri="{FF2B5EF4-FFF2-40B4-BE49-F238E27FC236}">
                <a16:creationId xmlns:a16="http://schemas.microsoft.com/office/drawing/2014/main" id="{8EA8CD44-7D17-4F5E-92BC-8E26B45FB76A}"/>
              </a:ext>
            </a:extLst>
          </p:cNvPr>
          <p:cNvSpPr txBox="1"/>
          <p:nvPr/>
        </p:nvSpPr>
        <p:spPr>
          <a:xfrm>
            <a:off x="669924" y="4819646"/>
            <a:ext cx="10456103" cy="1524007"/>
          </a:xfrm>
          <a:prstGeom prst="rect">
            <a:avLst/>
          </a:prstGeom>
          <a:noFill/>
        </p:spPr>
        <p:txBody>
          <a:bodyPr wrap="square" rtlCol="0">
            <a:spAutoFit/>
          </a:bodyPr>
          <a:lstStyle/>
          <a:p>
            <a:pPr>
              <a:lnSpc>
                <a:spcPct val="150000"/>
              </a:lnSpc>
            </a:pPr>
            <a:r>
              <a:rPr lang="en-US" altLang="zh-CN" sz="1600" b="1" dirty="0">
                <a:latin typeface="微软雅黑 Light" panose="020B0502040204020203" pitchFamily="34" charset="-122"/>
                <a:ea typeface="微软雅黑 Light" panose="020B0502040204020203" pitchFamily="34" charset="-122"/>
              </a:rPr>
              <a:t>3D</a:t>
            </a:r>
            <a:r>
              <a:rPr lang="zh-CN" altLang="en-US" sz="1600" b="1" dirty="0">
                <a:latin typeface="微软雅黑 Light" panose="020B0502040204020203" pitchFamily="34" charset="-122"/>
                <a:ea typeface="微软雅黑 Light" panose="020B0502040204020203" pitchFamily="34" charset="-122"/>
              </a:rPr>
              <a:t>层结构</a:t>
            </a:r>
            <a:r>
              <a:rPr lang="zh-CN" altLang="en-US" sz="1600" dirty="0">
                <a:latin typeface="微软雅黑 Light" panose="020B0502040204020203" pitchFamily="34" charset="-122"/>
                <a:ea typeface="微软雅黑 Light" panose="020B0502040204020203" pitchFamily="34" charset="-122"/>
              </a:rPr>
              <a:t>：</a:t>
            </a:r>
            <a:r>
              <a:rPr lang="en-US" altLang="zh-CN" sz="1600" dirty="0">
                <a:latin typeface="微软雅黑 Light" panose="020B0502040204020203" pitchFamily="34" charset="-122"/>
                <a:ea typeface="微软雅黑 Light" panose="020B0502040204020203" pitchFamily="34" charset="-122"/>
              </a:rPr>
              <a:t>CNN</a:t>
            </a:r>
            <a:r>
              <a:rPr lang="zh-CN" altLang="en-US" sz="1600" dirty="0">
                <a:latin typeface="微软雅黑 Light" panose="020B0502040204020203" pitchFamily="34" charset="-122"/>
                <a:ea typeface="微软雅黑 Light" panose="020B0502040204020203" pitchFamily="34" charset="-122"/>
              </a:rPr>
              <a:t>每一层是一个三维结构，可看做数据立方体。</a:t>
            </a:r>
            <a:endParaRPr lang="en-US" altLang="zh-CN" sz="1600" dirty="0">
              <a:latin typeface="微软雅黑 Light" panose="020B0502040204020203" pitchFamily="34" charset="-122"/>
              <a:ea typeface="微软雅黑 Light" panose="020B0502040204020203" pitchFamily="34" charset="-122"/>
            </a:endParaRPr>
          </a:p>
          <a:p>
            <a:pPr>
              <a:lnSpc>
                <a:spcPct val="150000"/>
              </a:lnSpc>
            </a:pPr>
            <a:r>
              <a:rPr lang="zh-CN" altLang="en-US" sz="1600" b="1" dirty="0">
                <a:latin typeface="微软雅黑 Light" panose="020B0502040204020203" pitchFamily="34" charset="-122"/>
                <a:ea typeface="微软雅黑 Light" panose="020B0502040204020203" pitchFamily="34" charset="-122"/>
              </a:rPr>
              <a:t>局部连接</a:t>
            </a:r>
            <a:r>
              <a:rPr lang="zh-CN" altLang="en-US" sz="1600" dirty="0">
                <a:latin typeface="微软雅黑 Light" panose="020B0502040204020203" pitchFamily="34" charset="-122"/>
                <a:ea typeface="微软雅黑 Light" panose="020B0502040204020203" pitchFamily="34" charset="-122"/>
              </a:rPr>
              <a:t>：层与层之间的神经元不进行全连接，前一层神经元仅通过卷积核与下一层神经元局部连接</a:t>
            </a:r>
            <a:endParaRPr lang="en-US" altLang="zh-CN" sz="1600" dirty="0">
              <a:latin typeface="微软雅黑 Light" panose="020B0502040204020203" pitchFamily="34" charset="-122"/>
              <a:ea typeface="微软雅黑 Light" panose="020B0502040204020203" pitchFamily="34" charset="-122"/>
            </a:endParaRPr>
          </a:p>
          <a:p>
            <a:pPr>
              <a:lnSpc>
                <a:spcPct val="150000"/>
              </a:lnSpc>
            </a:pPr>
            <a:r>
              <a:rPr lang="zh-CN" altLang="en-US" sz="1600" b="1" dirty="0">
                <a:latin typeface="微软雅黑 Light" panose="020B0502040204020203" pitchFamily="34" charset="-122"/>
                <a:ea typeface="微软雅黑 Light" panose="020B0502040204020203" pitchFamily="34" charset="-122"/>
              </a:rPr>
              <a:t>共享权重</a:t>
            </a:r>
            <a:r>
              <a:rPr lang="zh-CN" altLang="en-US" sz="1600" dirty="0">
                <a:latin typeface="微软雅黑 Light" panose="020B0502040204020203" pitchFamily="34" charset="-122"/>
                <a:ea typeface="微软雅黑 Light" panose="020B0502040204020203" pitchFamily="34" charset="-122"/>
              </a:rPr>
              <a:t>：通过卷积运算大幅降低训练参数量</a:t>
            </a:r>
          </a:p>
          <a:p>
            <a:pPr>
              <a:lnSpc>
                <a:spcPct val="150000"/>
              </a:lnSpc>
            </a:pPr>
            <a:endParaRPr lang="en-US" altLang="zh-CN" sz="1600" dirty="0"/>
          </a:p>
        </p:txBody>
      </p:sp>
    </p:spTree>
    <p:extLst>
      <p:ext uri="{BB962C8B-B14F-4D97-AF65-F5344CB8AC3E}">
        <p14:creationId xmlns:p14="http://schemas.microsoft.com/office/powerpoint/2010/main" val="20806342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卷积神经网络</a:t>
            </a:r>
          </a:p>
        </p:txBody>
      </p:sp>
      <p:pic>
        <p:nvPicPr>
          <p:cNvPr id="3" name="图片 2"/>
          <p:cNvPicPr>
            <a:picLocks noChangeAspect="1"/>
          </p:cNvPicPr>
          <p:nvPr/>
        </p:nvPicPr>
        <p:blipFill>
          <a:blip r:embed="rId2"/>
          <a:stretch>
            <a:fillRect/>
          </a:stretch>
        </p:blipFill>
        <p:spPr>
          <a:xfrm>
            <a:off x="2949075" y="1167734"/>
            <a:ext cx="5499383" cy="2038455"/>
          </a:xfrm>
          <a:prstGeom prst="rect">
            <a:avLst/>
          </a:prstGeom>
        </p:spPr>
      </p:pic>
      <p:sp>
        <p:nvSpPr>
          <p:cNvPr id="7" name="文本框 6"/>
          <p:cNvSpPr txBox="1"/>
          <p:nvPr/>
        </p:nvSpPr>
        <p:spPr>
          <a:xfrm>
            <a:off x="669924" y="1167734"/>
            <a:ext cx="2044400" cy="369332"/>
          </a:xfrm>
          <a:prstGeom prst="rect">
            <a:avLst/>
          </a:prstGeom>
          <a:noFill/>
        </p:spPr>
        <p:txBody>
          <a:bodyPr wrap="square" rtlCol="0">
            <a:spAutoFit/>
          </a:bodyPr>
          <a:lstStyle/>
          <a:p>
            <a:pPr marL="342900" indent="-342900">
              <a:buFont typeface="Arial" panose="020B0604020202020204" pitchFamily="34" charset="0"/>
              <a:buChar char="•"/>
            </a:pPr>
            <a:r>
              <a:rPr lang="zh-CN" altLang="en-US" dirty="0"/>
              <a:t>卷积层</a:t>
            </a:r>
          </a:p>
        </p:txBody>
      </p:sp>
      <p:sp>
        <p:nvSpPr>
          <p:cNvPr id="12" name="文本框 11"/>
          <p:cNvSpPr txBox="1"/>
          <p:nvPr/>
        </p:nvSpPr>
        <p:spPr>
          <a:xfrm>
            <a:off x="8932244" y="1684421"/>
            <a:ext cx="2849078" cy="646331"/>
          </a:xfrm>
          <a:prstGeom prst="rect">
            <a:avLst/>
          </a:prstGeom>
          <a:noFill/>
        </p:spPr>
        <p:txBody>
          <a:bodyPr wrap="square" rtlCol="0">
            <a:spAutoFit/>
          </a:bodyPr>
          <a:lstStyle/>
          <a:p>
            <a:r>
              <a:rPr lang="en-US" altLang="zh-CN" dirty="0"/>
              <a:t>Stride</a:t>
            </a:r>
            <a:r>
              <a:rPr lang="zh-CN" altLang="en-US" dirty="0"/>
              <a:t>（步长）</a:t>
            </a:r>
            <a:r>
              <a:rPr lang="en-US" altLang="zh-CN" dirty="0"/>
              <a:t>=1</a:t>
            </a:r>
          </a:p>
          <a:p>
            <a:r>
              <a:rPr lang="en-US" altLang="zh-CN" dirty="0"/>
              <a:t>Padding</a:t>
            </a:r>
            <a:r>
              <a:rPr lang="zh-CN" altLang="en-US" dirty="0"/>
              <a:t>（零填充）</a:t>
            </a:r>
            <a:r>
              <a:rPr lang="en-US" altLang="zh-CN" dirty="0"/>
              <a:t>=0</a:t>
            </a:r>
            <a:endParaRPr lang="zh-CN" altLang="en-US" dirty="0"/>
          </a:p>
        </p:txBody>
      </p:sp>
      <p:pic>
        <p:nvPicPr>
          <p:cNvPr id="11" name="内容占位符 4">
            <a:extLst>
              <a:ext uri="{FF2B5EF4-FFF2-40B4-BE49-F238E27FC236}">
                <a16:creationId xmlns:a16="http://schemas.microsoft.com/office/drawing/2014/main" id="{ED7F8D88-DAA7-40A4-B875-93DCBC3737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018" y="3383789"/>
            <a:ext cx="4015409" cy="3327053"/>
          </a:xfrm>
          <a:prstGeom prst="rect">
            <a:avLst/>
          </a:prstGeom>
        </p:spPr>
      </p:pic>
      <p:pic>
        <p:nvPicPr>
          <p:cNvPr id="17" name="内容占位符 4">
            <a:extLst>
              <a:ext uri="{FF2B5EF4-FFF2-40B4-BE49-F238E27FC236}">
                <a16:creationId xmlns:a16="http://schemas.microsoft.com/office/drawing/2014/main" id="{D66445E7-0959-4501-9CD2-B5BF6718E8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97934" y="3748451"/>
            <a:ext cx="5901048" cy="2480559"/>
          </a:xfrm>
          <a:prstGeom prst="rect">
            <a:avLst/>
          </a:prstGeom>
        </p:spPr>
      </p:pic>
    </p:spTree>
    <p:extLst>
      <p:ext uri="{BB962C8B-B14F-4D97-AF65-F5344CB8AC3E}">
        <p14:creationId xmlns:p14="http://schemas.microsoft.com/office/powerpoint/2010/main" val="38435398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卷积神经网络</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27</a:t>
            </a:fld>
            <a:endParaRPr lang="zh-CN" altLang="en-US"/>
          </a:p>
        </p:txBody>
      </p:sp>
      <p:sp>
        <p:nvSpPr>
          <p:cNvPr id="5" name="矩形 4"/>
          <p:cNvSpPr/>
          <p:nvPr/>
        </p:nvSpPr>
        <p:spPr>
          <a:xfrm>
            <a:off x="669924" y="1203778"/>
            <a:ext cx="8353569" cy="923330"/>
          </a:xfrm>
          <a:prstGeom prst="rect">
            <a:avLst/>
          </a:prstGeom>
        </p:spPr>
        <p:txBody>
          <a:bodyPr wrap="none">
            <a:spAutoFit/>
          </a:bodyPr>
          <a:lstStyle/>
          <a:p>
            <a:pPr marL="285750" indent="-285750">
              <a:buFont typeface="Arial" panose="020B0604020202020204" pitchFamily="34" charset="0"/>
              <a:buChar char="•"/>
            </a:pPr>
            <a:r>
              <a:rPr lang="zh-CN" altLang="en-US" dirty="0"/>
              <a:t>池化层</a:t>
            </a:r>
            <a:r>
              <a:rPr lang="en-US" altLang="zh-CN" dirty="0"/>
              <a:t>——</a:t>
            </a:r>
            <a:r>
              <a:rPr lang="zh-CN" altLang="en-US" dirty="0"/>
              <a:t>常用的是</a:t>
            </a:r>
            <a:r>
              <a:rPr lang="en-US" altLang="zh-CN" dirty="0" err="1"/>
              <a:t>MaxPooling</a:t>
            </a:r>
            <a:endParaRPr lang="en-US" altLang="zh-CN" dirty="0"/>
          </a:p>
          <a:p>
            <a:pPr marL="285750" indent="-285750">
              <a:buFont typeface="Arial" panose="020B0604020202020204" pitchFamily="34" charset="0"/>
              <a:buChar char="•"/>
            </a:pPr>
            <a:endParaRPr lang="en-US" altLang="zh-CN" dirty="0"/>
          </a:p>
          <a:p>
            <a:r>
              <a:rPr lang="en-US" altLang="zh-CN" dirty="0"/>
              <a:t>     </a:t>
            </a:r>
            <a:r>
              <a:rPr lang="zh-CN" altLang="en-US" dirty="0"/>
              <a:t>对于一个区域，选择这个区域内所有神经元的最大活性值作为这个区域的表示</a:t>
            </a:r>
            <a:r>
              <a:rPr lang="en-US" altLang="zh-CN" dirty="0"/>
              <a:t>.</a:t>
            </a:r>
            <a:endParaRPr lang="zh-CN" altLang="en-US" dirty="0"/>
          </a:p>
        </p:txBody>
      </p:sp>
      <p:pic>
        <p:nvPicPr>
          <p:cNvPr id="6" name="图片 5"/>
          <p:cNvPicPr>
            <a:picLocks noChangeAspect="1"/>
          </p:cNvPicPr>
          <p:nvPr/>
        </p:nvPicPr>
        <p:blipFill>
          <a:blip r:embed="rId2"/>
          <a:stretch>
            <a:fillRect/>
          </a:stretch>
        </p:blipFill>
        <p:spPr>
          <a:xfrm>
            <a:off x="2568011" y="3002147"/>
            <a:ext cx="7054387" cy="1617979"/>
          </a:xfrm>
          <a:prstGeom prst="rect">
            <a:avLst/>
          </a:prstGeom>
        </p:spPr>
      </p:pic>
    </p:spTree>
    <p:extLst>
      <p:ext uri="{BB962C8B-B14F-4D97-AF65-F5344CB8AC3E}">
        <p14:creationId xmlns:p14="http://schemas.microsoft.com/office/powerpoint/2010/main" val="22101873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优化算法</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28</a:t>
            </a:fld>
            <a:endParaRPr lang="zh-CN" altLang="en-US"/>
          </a:p>
        </p:txBody>
      </p:sp>
      <p:sp>
        <p:nvSpPr>
          <p:cNvPr id="5" name="文本框 4"/>
          <p:cNvSpPr txBox="1"/>
          <p:nvPr/>
        </p:nvSpPr>
        <p:spPr>
          <a:xfrm>
            <a:off x="895927" y="1496291"/>
            <a:ext cx="8220364"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latin typeface="微软雅黑 Light" panose="020B0502040204020203" pitchFamily="34" charset="-122"/>
                <a:ea typeface="微软雅黑 Light" panose="020B0502040204020203" pitchFamily="34" charset="-122"/>
              </a:rPr>
              <a:t>最简单、常用的优化算法就是</a:t>
            </a:r>
            <a:r>
              <a:rPr lang="zh-CN" altLang="en-US" b="1" dirty="0">
                <a:latin typeface="微软雅黑 Light" panose="020B0502040204020203" pitchFamily="34" charset="-122"/>
                <a:ea typeface="微软雅黑 Light" panose="020B0502040204020203" pitchFamily="34" charset="-122"/>
              </a:rPr>
              <a:t>梯度下降法</a:t>
            </a:r>
            <a:endParaRPr lang="en-US" altLang="zh-CN" b="1" dirty="0">
              <a:latin typeface="微软雅黑 Light" panose="020B0502040204020203" pitchFamily="34" charset="-122"/>
              <a:ea typeface="微软雅黑 Light" panose="020B0502040204020203" pitchFamily="34" charset="-122"/>
            </a:endParaRPr>
          </a:p>
          <a:p>
            <a:pPr marL="285750" indent="-285750">
              <a:buFont typeface="Arial" panose="020B0604020202020204" pitchFamily="34" charset="0"/>
              <a:buChar char="•"/>
            </a:pPr>
            <a:r>
              <a:rPr lang="zh-CN" altLang="en-US" dirty="0">
                <a:latin typeface="微软雅黑 Light" panose="020B0502040204020203" pitchFamily="34" charset="-122"/>
                <a:ea typeface="微软雅黑 Light" panose="020B0502040204020203" pitchFamily="34" charset="-122"/>
              </a:rPr>
              <a:t>为了减少每次迭代的计算复杂度，我们也可以在每次迭代时只采集一个样本，计算这个样本损失函数的梯度并更新参数，即</a:t>
            </a:r>
            <a:r>
              <a:rPr lang="zh-CN" altLang="en-US" b="1" dirty="0">
                <a:latin typeface="微软雅黑 Light" panose="020B0502040204020203" pitchFamily="34" charset="-122"/>
                <a:ea typeface="微软雅黑 Light" panose="020B0502040204020203" pitchFamily="34" charset="-122"/>
              </a:rPr>
              <a:t>随机梯度下降法 </a:t>
            </a:r>
          </a:p>
        </p:txBody>
      </p:sp>
      <p:pic>
        <p:nvPicPr>
          <p:cNvPr id="6" name="图片 5"/>
          <p:cNvPicPr>
            <a:picLocks noChangeAspect="1"/>
          </p:cNvPicPr>
          <p:nvPr/>
        </p:nvPicPr>
        <p:blipFill>
          <a:blip r:embed="rId2"/>
          <a:stretch>
            <a:fillRect/>
          </a:stretch>
        </p:blipFill>
        <p:spPr>
          <a:xfrm>
            <a:off x="3259784" y="2419621"/>
            <a:ext cx="5670841" cy="3346622"/>
          </a:xfrm>
          <a:prstGeom prst="rect">
            <a:avLst/>
          </a:prstGeom>
        </p:spPr>
      </p:pic>
    </p:spTree>
    <p:extLst>
      <p:ext uri="{BB962C8B-B14F-4D97-AF65-F5344CB8AC3E}">
        <p14:creationId xmlns:p14="http://schemas.microsoft.com/office/powerpoint/2010/main" val="19357389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优化方法比较</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29</a:t>
            </a:fld>
            <a:endParaRPr lang="zh-CN" altLang="en-US"/>
          </a:p>
        </p:txBody>
      </p:sp>
      <p:pic>
        <p:nvPicPr>
          <p:cNvPr id="5" name="图片 4"/>
          <p:cNvPicPr>
            <a:picLocks noChangeAspect="1"/>
          </p:cNvPicPr>
          <p:nvPr/>
        </p:nvPicPr>
        <p:blipFill>
          <a:blip r:embed="rId2"/>
          <a:stretch>
            <a:fillRect/>
          </a:stretch>
        </p:blipFill>
        <p:spPr>
          <a:xfrm>
            <a:off x="2298943" y="1042577"/>
            <a:ext cx="7592524" cy="4764267"/>
          </a:xfrm>
          <a:prstGeom prst="rect">
            <a:avLst/>
          </a:prstGeom>
        </p:spPr>
      </p:pic>
    </p:spTree>
    <p:extLst>
      <p:ext uri="{BB962C8B-B14F-4D97-AF65-F5344CB8AC3E}">
        <p14:creationId xmlns:p14="http://schemas.microsoft.com/office/powerpoint/2010/main" val="1995397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B543D6-B6FF-4FB4-AD54-E1B322187AC9}"/>
              </a:ext>
            </a:extLst>
          </p:cNvPr>
          <p:cNvSpPr>
            <a:spLocks noGrp="1"/>
          </p:cNvSpPr>
          <p:nvPr>
            <p:ph type="title"/>
          </p:nvPr>
        </p:nvSpPr>
        <p:spPr/>
        <p:txBody>
          <a:bodyPr/>
          <a:lstStyle/>
          <a:p>
            <a:r>
              <a:rPr lang="en-US" altLang="zh-CN" dirty="0"/>
              <a:t>Structure</a:t>
            </a:r>
            <a:endParaRPr lang="zh-CN" altLang="en-US" dirty="0"/>
          </a:p>
        </p:txBody>
      </p:sp>
      <p:sp>
        <p:nvSpPr>
          <p:cNvPr id="4" name="灯片编号占位符 3">
            <a:extLst>
              <a:ext uri="{FF2B5EF4-FFF2-40B4-BE49-F238E27FC236}">
                <a16:creationId xmlns:a16="http://schemas.microsoft.com/office/drawing/2014/main" id="{38B1355B-C45B-41FA-9AA4-C59D17E94A4C}"/>
              </a:ext>
            </a:extLst>
          </p:cNvPr>
          <p:cNvSpPr>
            <a:spLocks noGrp="1"/>
          </p:cNvSpPr>
          <p:nvPr>
            <p:ph type="sldNum" sz="quarter" idx="12"/>
          </p:nvPr>
        </p:nvSpPr>
        <p:spPr/>
        <p:txBody>
          <a:bodyPr/>
          <a:lstStyle/>
          <a:p>
            <a:fld id="{5DD3DB80-B894-403A-B48E-6FDC1A72010E}" type="slidenum">
              <a:rPr lang="zh-CN" altLang="en-US" smtClean="0"/>
              <a:pPr/>
              <a:t>3</a:t>
            </a:fld>
            <a:endParaRPr lang="zh-CN" altLang="en-US"/>
          </a:p>
        </p:txBody>
      </p:sp>
      <p:sp>
        <p:nvSpPr>
          <p:cNvPr id="5" name="矩形 4">
            <a:extLst>
              <a:ext uri="{FF2B5EF4-FFF2-40B4-BE49-F238E27FC236}">
                <a16:creationId xmlns:a16="http://schemas.microsoft.com/office/drawing/2014/main" id="{99972490-8138-4B1E-90C9-BD63A1E902B7}"/>
              </a:ext>
            </a:extLst>
          </p:cNvPr>
          <p:cNvSpPr/>
          <p:nvPr/>
        </p:nvSpPr>
        <p:spPr>
          <a:xfrm>
            <a:off x="3468757" y="1263164"/>
            <a:ext cx="8051729" cy="2921056"/>
          </a:xfrm>
          <a:prstGeom prst="rect">
            <a:avLst/>
          </a:prstGeom>
        </p:spPr>
        <p:txBody>
          <a:bodyPr wrap="square">
            <a:spAutoFit/>
          </a:bodyPr>
          <a:lstStyle/>
          <a:p>
            <a:pPr algn="just">
              <a:lnSpc>
                <a:spcPct val="140000"/>
              </a:lnSpc>
              <a:spcAft>
                <a:spcPts val="1200"/>
              </a:spcAft>
              <a:tabLst>
                <a:tab pos="228594" algn="l"/>
              </a:tabLst>
              <a:defRPr/>
            </a:pPr>
            <a:r>
              <a:rPr lang="en-US" altLang="zh-CN" sz="1600" dirty="0">
                <a:latin typeface="等线" panose="02010600030101010101" pitchFamily="2" charset="-122"/>
                <a:ea typeface="等线" panose="02010600030101010101" pitchFamily="2" charset="-122"/>
              </a:rPr>
              <a:t>consists of the 8 or 9 cell array depending on whether or not the central cell is counted</a:t>
            </a:r>
          </a:p>
          <a:p>
            <a:pPr algn="just">
              <a:lnSpc>
                <a:spcPct val="140000"/>
              </a:lnSpc>
              <a:spcAft>
                <a:spcPts val="1200"/>
              </a:spcAft>
              <a:tabLst>
                <a:tab pos="228594" algn="l"/>
              </a:tabLst>
              <a:defRPr/>
            </a:pPr>
            <a:endParaRPr lang="en-US" altLang="zh-CN" sz="1400" dirty="0">
              <a:latin typeface="等线" panose="02010600030101010101" pitchFamily="2" charset="-122"/>
              <a:ea typeface="等线" panose="02010600030101010101" pitchFamily="2" charset="-122"/>
            </a:endParaRPr>
          </a:p>
          <a:p>
            <a:pPr algn="just">
              <a:lnSpc>
                <a:spcPct val="140000"/>
              </a:lnSpc>
              <a:spcAft>
                <a:spcPts val="1200"/>
              </a:spcAft>
              <a:tabLst>
                <a:tab pos="228594" algn="l"/>
              </a:tabLst>
              <a:defRPr/>
            </a:pPr>
            <a:endParaRPr lang="en-US" altLang="zh-CN" sz="1400" dirty="0">
              <a:latin typeface="等线" panose="02010600030101010101" pitchFamily="2" charset="-122"/>
              <a:ea typeface="等线" panose="02010600030101010101" pitchFamily="2" charset="-122"/>
            </a:endParaRPr>
          </a:p>
          <a:p>
            <a:pPr algn="just">
              <a:lnSpc>
                <a:spcPct val="140000"/>
              </a:lnSpc>
              <a:spcAft>
                <a:spcPts val="1200"/>
              </a:spcAft>
              <a:tabLst>
                <a:tab pos="228594" algn="l"/>
              </a:tabLst>
              <a:defRPr/>
            </a:pPr>
            <a:endParaRPr lang="en-US" altLang="zh-CN" sz="1400" dirty="0">
              <a:latin typeface="等线" panose="02010600030101010101" pitchFamily="2" charset="-122"/>
              <a:ea typeface="等线" panose="02010600030101010101" pitchFamily="2" charset="-122"/>
            </a:endParaRPr>
          </a:p>
          <a:p>
            <a:pPr algn="just">
              <a:lnSpc>
                <a:spcPct val="140000"/>
              </a:lnSpc>
              <a:spcAft>
                <a:spcPts val="1200"/>
              </a:spcAft>
              <a:tabLst>
                <a:tab pos="228594" algn="l"/>
              </a:tabLst>
              <a:defRPr/>
            </a:pPr>
            <a:r>
              <a:rPr lang="en-US" altLang="zh-CN" sz="1400" dirty="0">
                <a:latin typeface="等线" panose="02010600030101010101" pitchFamily="2" charset="-122"/>
                <a:ea typeface="等线" panose="02010600030101010101" pitchFamily="2" charset="-122"/>
              </a:rPr>
              <a:t>with just two states 0 and 1 and a 9-cell Moore neighborhood</a:t>
            </a:r>
            <a:r>
              <a:rPr lang="zh-CN" altLang="en-US" sz="1400" dirty="0">
                <a:latin typeface="等线" panose="02010600030101010101" pitchFamily="2" charset="-122"/>
                <a:ea typeface="等线" panose="02010600030101010101" pitchFamily="2" charset="-122"/>
              </a:rPr>
              <a:t>，</a:t>
            </a:r>
            <a:r>
              <a:rPr lang="en-US" altLang="zh-CN" sz="1400" dirty="0">
                <a:latin typeface="等线" panose="02010600030101010101" pitchFamily="2" charset="-122"/>
                <a:ea typeface="等线" panose="02010600030101010101" pitchFamily="2" charset="-122"/>
              </a:rPr>
              <a:t>there are </a:t>
            </a:r>
            <a:r>
              <a:rPr lang="en-US" altLang="zh-CN" dirty="0"/>
              <a:t>2</a:t>
            </a:r>
            <a:r>
              <a:rPr lang="en-US" altLang="zh-CN" baseline="30000" dirty="0"/>
              <a:t>9</a:t>
            </a:r>
            <a:r>
              <a:rPr lang="en-US" altLang="zh-CN" sz="1400" dirty="0">
                <a:latin typeface="等线" panose="02010600030101010101" pitchFamily="2" charset="-122"/>
                <a:ea typeface="等线" panose="02010600030101010101" pitchFamily="2" charset="-122"/>
              </a:rPr>
              <a:t>= 512 possible neighborhood-states ranging from all white to all black with all the various 510 other combinations of white and black cells in between.</a:t>
            </a:r>
          </a:p>
        </p:txBody>
      </p:sp>
      <p:pic>
        <p:nvPicPr>
          <p:cNvPr id="2050" name="Picture 2">
            <a:extLst>
              <a:ext uri="{FF2B5EF4-FFF2-40B4-BE49-F238E27FC236}">
                <a16:creationId xmlns:a16="http://schemas.microsoft.com/office/drawing/2014/main" id="{911EBFA2-5A88-4EA4-B66F-8402CBA9A9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924" y="1263164"/>
            <a:ext cx="2450963" cy="5087940"/>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8A78906F-C667-40E0-B4E0-541DEA5BA926}"/>
              </a:ext>
            </a:extLst>
          </p:cNvPr>
          <p:cNvPicPr>
            <a:picLocks noChangeAspect="1"/>
          </p:cNvPicPr>
          <p:nvPr/>
        </p:nvPicPr>
        <p:blipFill>
          <a:blip r:embed="rId3"/>
          <a:stretch>
            <a:fillRect/>
          </a:stretch>
        </p:blipFill>
        <p:spPr>
          <a:xfrm>
            <a:off x="6400628" y="1707061"/>
            <a:ext cx="1409700" cy="1447800"/>
          </a:xfrm>
          <a:prstGeom prst="rect">
            <a:avLst/>
          </a:prstGeom>
        </p:spPr>
      </p:pic>
      <p:sp>
        <p:nvSpPr>
          <p:cNvPr id="10" name="矩形 9">
            <a:extLst>
              <a:ext uri="{FF2B5EF4-FFF2-40B4-BE49-F238E27FC236}">
                <a16:creationId xmlns:a16="http://schemas.microsoft.com/office/drawing/2014/main" id="{9A1D4159-7D02-44FE-AF45-360AEB10EB36}"/>
              </a:ext>
            </a:extLst>
          </p:cNvPr>
          <p:cNvSpPr/>
          <p:nvPr/>
        </p:nvSpPr>
        <p:spPr>
          <a:xfrm>
            <a:off x="3558177" y="4620049"/>
            <a:ext cx="465826" cy="48308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ABDCEEF-56A6-42F3-8367-31008C9BD3DC}"/>
              </a:ext>
            </a:extLst>
          </p:cNvPr>
          <p:cNvSpPr/>
          <p:nvPr/>
        </p:nvSpPr>
        <p:spPr>
          <a:xfrm>
            <a:off x="4024003" y="4620049"/>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0618316E-7809-40C3-A8F5-47F14A50666D}"/>
              </a:ext>
            </a:extLst>
          </p:cNvPr>
          <p:cNvSpPr/>
          <p:nvPr/>
        </p:nvSpPr>
        <p:spPr>
          <a:xfrm>
            <a:off x="4489829" y="4620049"/>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740DCCDA-EDDF-435C-89C8-DDA83B8C13D5}"/>
              </a:ext>
            </a:extLst>
          </p:cNvPr>
          <p:cNvSpPr/>
          <p:nvPr/>
        </p:nvSpPr>
        <p:spPr>
          <a:xfrm>
            <a:off x="3558177" y="511175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EF4713CC-DC50-4030-AD2B-03DC9F7AA010}"/>
              </a:ext>
            </a:extLst>
          </p:cNvPr>
          <p:cNvSpPr/>
          <p:nvPr/>
        </p:nvSpPr>
        <p:spPr>
          <a:xfrm>
            <a:off x="4024003" y="511175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2EA141F3-EB48-434F-8D05-B40779059C6B}"/>
              </a:ext>
            </a:extLst>
          </p:cNvPr>
          <p:cNvSpPr/>
          <p:nvPr/>
        </p:nvSpPr>
        <p:spPr>
          <a:xfrm>
            <a:off x="4489829" y="511175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98785E99-6D28-4591-B348-2472E948B161}"/>
              </a:ext>
            </a:extLst>
          </p:cNvPr>
          <p:cNvSpPr/>
          <p:nvPr/>
        </p:nvSpPr>
        <p:spPr>
          <a:xfrm>
            <a:off x="3558177" y="559483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986E8312-1833-4F0B-ADB3-526C866C8659}"/>
              </a:ext>
            </a:extLst>
          </p:cNvPr>
          <p:cNvSpPr/>
          <p:nvPr/>
        </p:nvSpPr>
        <p:spPr>
          <a:xfrm>
            <a:off x="4024003" y="559483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00B64469-2A55-4A38-B634-1C215AABCF03}"/>
              </a:ext>
            </a:extLst>
          </p:cNvPr>
          <p:cNvSpPr/>
          <p:nvPr/>
        </p:nvSpPr>
        <p:spPr>
          <a:xfrm>
            <a:off x="4489829" y="559483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4F505E7D-84D3-4E05-8239-14F3B641B861}"/>
              </a:ext>
            </a:extLst>
          </p:cNvPr>
          <p:cNvSpPr/>
          <p:nvPr/>
        </p:nvSpPr>
        <p:spPr>
          <a:xfrm>
            <a:off x="5154064" y="4620049"/>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79F6598B-21E3-4613-B9A3-A9087DDF7904}"/>
              </a:ext>
            </a:extLst>
          </p:cNvPr>
          <p:cNvSpPr/>
          <p:nvPr/>
        </p:nvSpPr>
        <p:spPr>
          <a:xfrm>
            <a:off x="5619890" y="4620049"/>
            <a:ext cx="465826" cy="48308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1D280C85-90B0-47CD-B65D-189212DAB69C}"/>
              </a:ext>
            </a:extLst>
          </p:cNvPr>
          <p:cNvSpPr/>
          <p:nvPr/>
        </p:nvSpPr>
        <p:spPr>
          <a:xfrm>
            <a:off x="6085716" y="4620049"/>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1C565DF1-5C1F-4FAB-97A8-2CA92AA61881}"/>
              </a:ext>
            </a:extLst>
          </p:cNvPr>
          <p:cNvSpPr/>
          <p:nvPr/>
        </p:nvSpPr>
        <p:spPr>
          <a:xfrm>
            <a:off x="5154064" y="511175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1583818-CA09-4DB8-9EC9-B1049114D3C8}"/>
              </a:ext>
            </a:extLst>
          </p:cNvPr>
          <p:cNvSpPr/>
          <p:nvPr/>
        </p:nvSpPr>
        <p:spPr>
          <a:xfrm>
            <a:off x="5619890" y="511175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AB1C7F62-4529-477F-9194-F7CED6C59975}"/>
              </a:ext>
            </a:extLst>
          </p:cNvPr>
          <p:cNvSpPr/>
          <p:nvPr/>
        </p:nvSpPr>
        <p:spPr>
          <a:xfrm>
            <a:off x="6085716" y="511175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4F9B0A26-3A78-4303-AB18-2DB7633C314B}"/>
              </a:ext>
            </a:extLst>
          </p:cNvPr>
          <p:cNvSpPr/>
          <p:nvPr/>
        </p:nvSpPr>
        <p:spPr>
          <a:xfrm>
            <a:off x="5154064" y="559483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E93DDB5D-232F-4612-9DF5-8F65159F39A4}"/>
              </a:ext>
            </a:extLst>
          </p:cNvPr>
          <p:cNvSpPr/>
          <p:nvPr/>
        </p:nvSpPr>
        <p:spPr>
          <a:xfrm>
            <a:off x="5619890" y="559483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3048B2B2-B0DB-4CC2-983F-A1D199CEA4BB}"/>
              </a:ext>
            </a:extLst>
          </p:cNvPr>
          <p:cNvSpPr/>
          <p:nvPr/>
        </p:nvSpPr>
        <p:spPr>
          <a:xfrm>
            <a:off x="6085716" y="559483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ACEA830F-5C07-4D95-8535-7E61AF2C380A}"/>
              </a:ext>
            </a:extLst>
          </p:cNvPr>
          <p:cNvSpPr/>
          <p:nvPr/>
        </p:nvSpPr>
        <p:spPr>
          <a:xfrm>
            <a:off x="6775830" y="4620049"/>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2E5A4BBA-73A1-4FE9-96CF-54D710CA1545}"/>
              </a:ext>
            </a:extLst>
          </p:cNvPr>
          <p:cNvSpPr/>
          <p:nvPr/>
        </p:nvSpPr>
        <p:spPr>
          <a:xfrm>
            <a:off x="7241656" y="4620049"/>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4A7807D5-E65A-4025-B090-009524B21D71}"/>
              </a:ext>
            </a:extLst>
          </p:cNvPr>
          <p:cNvSpPr/>
          <p:nvPr/>
        </p:nvSpPr>
        <p:spPr>
          <a:xfrm>
            <a:off x="7707482" y="4620049"/>
            <a:ext cx="465826" cy="48308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72E2D56C-CFC7-44C3-A05F-7CBA0D7F8023}"/>
              </a:ext>
            </a:extLst>
          </p:cNvPr>
          <p:cNvSpPr/>
          <p:nvPr/>
        </p:nvSpPr>
        <p:spPr>
          <a:xfrm>
            <a:off x="6775830" y="511175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3C9CB12C-E890-4371-B31F-87B585B1914C}"/>
              </a:ext>
            </a:extLst>
          </p:cNvPr>
          <p:cNvSpPr/>
          <p:nvPr/>
        </p:nvSpPr>
        <p:spPr>
          <a:xfrm>
            <a:off x="7241656" y="511175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F611E80A-7CAF-4031-9595-31DF4A574816}"/>
              </a:ext>
            </a:extLst>
          </p:cNvPr>
          <p:cNvSpPr/>
          <p:nvPr/>
        </p:nvSpPr>
        <p:spPr>
          <a:xfrm>
            <a:off x="7707482" y="511175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4" name="矩形 33">
            <a:extLst>
              <a:ext uri="{FF2B5EF4-FFF2-40B4-BE49-F238E27FC236}">
                <a16:creationId xmlns:a16="http://schemas.microsoft.com/office/drawing/2014/main" id="{CFF20FE2-30E2-464A-816B-D34746039006}"/>
              </a:ext>
            </a:extLst>
          </p:cNvPr>
          <p:cNvSpPr/>
          <p:nvPr/>
        </p:nvSpPr>
        <p:spPr>
          <a:xfrm>
            <a:off x="6775830" y="559483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5" name="矩形 34">
            <a:extLst>
              <a:ext uri="{FF2B5EF4-FFF2-40B4-BE49-F238E27FC236}">
                <a16:creationId xmlns:a16="http://schemas.microsoft.com/office/drawing/2014/main" id="{C65B7EC1-A2BC-476C-9927-A7BC0AD72760}"/>
              </a:ext>
            </a:extLst>
          </p:cNvPr>
          <p:cNvSpPr/>
          <p:nvPr/>
        </p:nvSpPr>
        <p:spPr>
          <a:xfrm>
            <a:off x="7241656" y="559483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91D8CC1D-31CF-42FF-95D8-473E650E6C17}"/>
              </a:ext>
            </a:extLst>
          </p:cNvPr>
          <p:cNvSpPr/>
          <p:nvPr/>
        </p:nvSpPr>
        <p:spPr>
          <a:xfrm>
            <a:off x="7707482" y="5594836"/>
            <a:ext cx="465826" cy="4830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BB37A51A-480E-4C00-B3B4-B311F65FB957}"/>
              </a:ext>
            </a:extLst>
          </p:cNvPr>
          <p:cNvSpPr txBox="1"/>
          <p:nvPr/>
        </p:nvSpPr>
        <p:spPr>
          <a:xfrm>
            <a:off x="8505645" y="5020574"/>
            <a:ext cx="2803585" cy="584775"/>
          </a:xfrm>
          <a:prstGeom prst="rect">
            <a:avLst/>
          </a:prstGeom>
          <a:noFill/>
        </p:spPr>
        <p:txBody>
          <a:bodyPr wrap="square" rtlCol="0">
            <a:spAutoFit/>
          </a:bodyPr>
          <a:lstStyle/>
          <a:p>
            <a:r>
              <a:rPr lang="en-US" altLang="zh-CN" sz="3200" b="1" dirty="0"/>
              <a:t>……</a:t>
            </a:r>
            <a:endParaRPr lang="zh-CN" altLang="en-US" sz="3200" b="1" dirty="0"/>
          </a:p>
        </p:txBody>
      </p:sp>
    </p:spTree>
    <p:extLst>
      <p:ext uri="{BB962C8B-B14F-4D97-AF65-F5344CB8AC3E}">
        <p14:creationId xmlns:p14="http://schemas.microsoft.com/office/powerpoint/2010/main" val="16673255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F22052-5AFC-4F24-B47B-8BF8F925DAC8}"/>
              </a:ext>
            </a:extLst>
          </p:cNvPr>
          <p:cNvSpPr>
            <a:spLocks noGrp="1"/>
          </p:cNvSpPr>
          <p:nvPr>
            <p:ph type="title"/>
          </p:nvPr>
        </p:nvSpPr>
        <p:spPr/>
        <p:txBody>
          <a:bodyPr/>
          <a:lstStyle/>
          <a:p>
            <a:r>
              <a:rPr lang="zh-CN" altLang="en-US" dirty="0"/>
              <a:t>卷积神经网络</a:t>
            </a:r>
          </a:p>
        </p:txBody>
      </p:sp>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30</a:t>
            </a:fld>
            <a:endParaRPr lang="zh-CN" altLang="en-US"/>
          </a:p>
        </p:txBody>
      </p:sp>
      <p:sp>
        <p:nvSpPr>
          <p:cNvPr id="5" name="内容占位符 2">
            <a:extLst>
              <a:ext uri="{FF2B5EF4-FFF2-40B4-BE49-F238E27FC236}">
                <a16:creationId xmlns:a16="http://schemas.microsoft.com/office/drawing/2014/main" id="{BB79A26E-3936-403B-9C2F-68AD7278FBA8}"/>
              </a:ext>
            </a:extLst>
          </p:cNvPr>
          <p:cNvSpPr txBox="1">
            <a:spLocks/>
          </p:cNvSpPr>
          <p:nvPr/>
        </p:nvSpPr>
        <p:spPr>
          <a:xfrm>
            <a:off x="669924" y="1407315"/>
            <a:ext cx="9895372" cy="4351338"/>
          </a:xfrm>
          <a:prstGeom prst="rect">
            <a:avLst/>
          </a:prstGeom>
        </p:spPr>
        <p:txBody>
          <a:bodyPr>
            <a:normAutofit/>
          </a:bodyPr>
          <a:lst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Clr>
                <a:schemeClr val="tx2"/>
              </a:buClr>
              <a:buSzPct val="50000"/>
              <a:buFont typeface="Arial" panose="020B0604020202020204" pitchFamily="34" charset="0"/>
              <a:buNone/>
              <a:defRPr/>
            </a:pPr>
            <a:r>
              <a:rPr lang="zh-CN" altLang="en-US" dirty="0">
                <a:latin typeface="微软雅黑 Light" panose="020B0502040204020203" pitchFamily="34" charset="-122"/>
                <a:ea typeface="微软雅黑 Light" panose="020B0502040204020203" pitchFamily="34" charset="-122"/>
              </a:rPr>
              <a:t>训练方法</a:t>
            </a:r>
            <a:endParaRPr lang="en-US" altLang="zh-CN" dirty="0">
              <a:latin typeface="微软雅黑 Light" panose="020B0502040204020203" pitchFamily="34" charset="-122"/>
              <a:ea typeface="微软雅黑 Light" panose="020B0502040204020203" pitchFamily="34" charset="-122"/>
            </a:endParaRPr>
          </a:p>
          <a:p>
            <a:pPr marL="0" indent="0">
              <a:lnSpc>
                <a:spcPct val="150000"/>
              </a:lnSpc>
              <a:buClr>
                <a:schemeClr val="tx2"/>
              </a:buClr>
              <a:buSzPct val="50000"/>
              <a:buFont typeface="Arial" panose="020B0604020202020204" pitchFamily="34" charset="0"/>
              <a:buNone/>
              <a:defRPr/>
            </a:pPr>
            <a:r>
              <a:rPr lang="en-US" altLang="zh-CN" dirty="0">
                <a:latin typeface="微软雅黑 Light" panose="020B0502040204020203" pitchFamily="34" charset="-122"/>
                <a:ea typeface="微软雅黑 Light" panose="020B0502040204020203" pitchFamily="34" charset="-122"/>
              </a:rPr>
              <a:t>Back Propagation</a:t>
            </a:r>
            <a:r>
              <a:rPr lang="zh-CN" altLang="en-US" dirty="0">
                <a:latin typeface="微软雅黑 Light" panose="020B0502040204020203" pitchFamily="34" charset="-122"/>
                <a:ea typeface="微软雅黑 Light" panose="020B0502040204020203" pitchFamily="34" charset="-122"/>
              </a:rPr>
              <a:t>：信息的正向传递与误差的反向传播。</a:t>
            </a:r>
          </a:p>
          <a:p>
            <a:pPr marL="457200" indent="-457200">
              <a:lnSpc>
                <a:spcPct val="150000"/>
              </a:lnSpc>
              <a:buSzPct val="100000"/>
              <a:buFont typeface="+mj-ea"/>
              <a:buAutoNum type="circleNumDbPlain"/>
              <a:defRPr/>
            </a:pPr>
            <a:r>
              <a:rPr lang="zh-CN" altLang="en-US" b="1" dirty="0">
                <a:latin typeface="微软雅黑 Light" panose="020B0502040204020203" pitchFamily="34" charset="-122"/>
                <a:ea typeface="微软雅黑 Light" panose="020B0502040204020203" pitchFamily="34" charset="-122"/>
              </a:rPr>
              <a:t>正向传播</a:t>
            </a:r>
            <a:r>
              <a:rPr lang="en-US" altLang="zh-CN" dirty="0">
                <a:latin typeface="微软雅黑 Light" panose="020B0502040204020203" pitchFamily="34" charset="-122"/>
                <a:ea typeface="微软雅黑 Light" panose="020B0502040204020203" pitchFamily="34" charset="-122"/>
              </a:rPr>
              <a:t>:</a:t>
            </a:r>
            <a:r>
              <a:rPr lang="zh-CN" altLang="en-US" dirty="0">
                <a:latin typeface="微软雅黑 Light" panose="020B0502040204020203" pitchFamily="34" charset="-122"/>
                <a:ea typeface="微软雅黑 Light" panose="020B0502040204020203" pitchFamily="34" charset="-122"/>
              </a:rPr>
              <a:t>输入信息从输入经逐层计算传向输出层，每一层神经元的状态只影响下一层神经元的状态。 </a:t>
            </a:r>
            <a:endParaRPr lang="en-US" altLang="zh-CN" dirty="0">
              <a:latin typeface="微软雅黑 Light" panose="020B0502040204020203" pitchFamily="34" charset="-122"/>
              <a:ea typeface="微软雅黑 Light" panose="020B0502040204020203" pitchFamily="34" charset="-122"/>
            </a:endParaRPr>
          </a:p>
          <a:p>
            <a:pPr marL="457200" indent="-457200">
              <a:lnSpc>
                <a:spcPct val="150000"/>
              </a:lnSpc>
              <a:buSzPct val="100000"/>
              <a:buFont typeface="+mj-ea"/>
              <a:buAutoNum type="circleNumDbPlain"/>
              <a:defRPr/>
            </a:pPr>
            <a:r>
              <a:rPr lang="zh-CN" altLang="en-US" b="1" dirty="0">
                <a:latin typeface="微软雅黑 Light" panose="020B0502040204020203" pitchFamily="34" charset="-122"/>
                <a:ea typeface="微软雅黑 Light" panose="020B0502040204020203" pitchFamily="34" charset="-122"/>
              </a:rPr>
              <a:t>误差的反向传播</a:t>
            </a:r>
            <a:r>
              <a:rPr lang="zh-CN" altLang="en-US" dirty="0">
                <a:latin typeface="微软雅黑 Light" panose="020B0502040204020203" pitchFamily="34" charset="-122"/>
                <a:ea typeface="微软雅黑 Light" panose="020B0502040204020203" pitchFamily="34" charset="-122"/>
              </a:rPr>
              <a:t>：如果在输出层没有得到期望的输出，则计算输出层的误差变化值，然后转向反向传播，</a:t>
            </a:r>
            <a:r>
              <a:rPr lang="zh-CN" altLang="en-US" dirty="0">
                <a:solidFill>
                  <a:srgbClr val="FF0000"/>
                </a:solidFill>
                <a:latin typeface="微软雅黑 Light" panose="020B0502040204020203" pitchFamily="34" charset="-122"/>
                <a:ea typeface="微软雅黑 Light" panose="020B0502040204020203" pitchFamily="34" charset="-122"/>
              </a:rPr>
              <a:t>通过网络将误差信号沿原来的连接通路反传回来修改各层神经元的权值直至达到期望目标。</a:t>
            </a:r>
          </a:p>
        </p:txBody>
      </p:sp>
    </p:spTree>
    <p:extLst>
      <p:ext uri="{BB962C8B-B14F-4D97-AF65-F5344CB8AC3E}">
        <p14:creationId xmlns:p14="http://schemas.microsoft.com/office/powerpoint/2010/main" val="28469127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1F1488-DB0E-42B6-8FFE-941211934BED}"/>
              </a:ext>
            </a:extLst>
          </p:cNvPr>
          <p:cNvSpPr>
            <a:spLocks noGrp="1"/>
          </p:cNvSpPr>
          <p:nvPr>
            <p:ph type="title"/>
          </p:nvPr>
        </p:nvSpPr>
        <p:spPr/>
        <p:txBody>
          <a:bodyPr/>
          <a:lstStyle/>
          <a:p>
            <a:r>
              <a:rPr lang="zh-CN" altLang="en-US" dirty="0"/>
              <a:t>应用</a:t>
            </a:r>
            <a:r>
              <a:rPr lang="en-US" altLang="zh-CN" dirty="0"/>
              <a:t>-</a:t>
            </a:r>
            <a:r>
              <a:rPr lang="zh-CN" altLang="en-US" dirty="0"/>
              <a:t>学习</a:t>
            </a:r>
            <a:r>
              <a:rPr lang="en-US" altLang="zh-CN" dirty="0"/>
              <a:t>game of life</a:t>
            </a:r>
            <a:r>
              <a:rPr lang="zh-CN" altLang="en-US" dirty="0"/>
              <a:t>的规则</a:t>
            </a:r>
          </a:p>
        </p:txBody>
      </p:sp>
      <p:sp>
        <p:nvSpPr>
          <p:cNvPr id="4" name="灯片编号占位符 3">
            <a:extLst>
              <a:ext uri="{FF2B5EF4-FFF2-40B4-BE49-F238E27FC236}">
                <a16:creationId xmlns:a16="http://schemas.microsoft.com/office/drawing/2014/main" id="{93DBEE94-D21E-4A6B-B4BC-86E0E75C2AE3}"/>
              </a:ext>
            </a:extLst>
          </p:cNvPr>
          <p:cNvSpPr>
            <a:spLocks noGrp="1"/>
          </p:cNvSpPr>
          <p:nvPr>
            <p:ph type="sldNum" sz="quarter" idx="12"/>
          </p:nvPr>
        </p:nvSpPr>
        <p:spPr/>
        <p:txBody>
          <a:bodyPr/>
          <a:lstStyle/>
          <a:p>
            <a:fld id="{5DD3DB80-B894-403A-B48E-6FDC1A72010E}" type="slidenum">
              <a:rPr lang="zh-CN" altLang="en-US" smtClean="0"/>
              <a:pPr/>
              <a:t>31</a:t>
            </a:fld>
            <a:endParaRPr lang="zh-CN" altLang="en-US"/>
          </a:p>
        </p:txBody>
      </p:sp>
      <p:grpSp>
        <p:nvGrpSpPr>
          <p:cNvPr id="5" name="26476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0F5942F-4BC9-4E59-8B9E-B0381125B91E}"/>
              </a:ext>
            </a:extLst>
          </p:cNvPr>
          <p:cNvGrpSpPr>
            <a:grpSpLocks noChangeAspect="1"/>
          </p:cNvGrpSpPr>
          <p:nvPr>
            <p:custDataLst>
              <p:tags r:id="rId1"/>
            </p:custDataLst>
          </p:nvPr>
        </p:nvGrpSpPr>
        <p:grpSpPr>
          <a:xfrm>
            <a:off x="660400" y="1560810"/>
            <a:ext cx="10177182" cy="4142780"/>
            <a:chOff x="660400" y="1560810"/>
            <a:chExt cx="10177182" cy="4142780"/>
          </a:xfrm>
        </p:grpSpPr>
        <p:sp>
          <p:nvSpPr>
            <p:cNvPr id="6" name="îśľíde">
              <a:extLst>
                <a:ext uri="{FF2B5EF4-FFF2-40B4-BE49-F238E27FC236}">
                  <a16:creationId xmlns:a16="http://schemas.microsoft.com/office/drawing/2014/main" id="{9FCB3D22-3531-45C0-AA9C-E445D558901D}"/>
                </a:ext>
              </a:extLst>
            </p:cNvPr>
            <p:cNvSpPr/>
            <p:nvPr/>
          </p:nvSpPr>
          <p:spPr bwMode="auto">
            <a:xfrm>
              <a:off x="660400" y="3054402"/>
              <a:ext cx="1153557" cy="1155597"/>
            </a:xfrm>
            <a:prstGeom prst="ellipse">
              <a:avLst/>
            </a:prstGeom>
            <a:solidFill>
              <a:schemeClr val="accent1"/>
            </a:solidFill>
            <a:ln w="12700">
              <a:solidFill>
                <a:schemeClr val="bg1">
                  <a:lumMod val="95000"/>
                </a:schemeClr>
              </a:solidFill>
            </a:ln>
          </p:spPr>
          <p:txBody>
            <a:bodyPr vert="horz" wrap="square" lIns="91440" tIns="45720" rIns="91440" bIns="45720" numCol="1" anchor="ctr" anchorCtr="0" compatLnSpc="1">
              <a:prstTxWarp prst="textNoShape">
                <a:avLst/>
              </a:prstTxWarp>
              <a:normAutofit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zh-CN" altLang="en-US" sz="2400" i="1" dirty="0">
                  <a:solidFill>
                    <a:schemeClr val="bg1"/>
                  </a:solidFill>
                </a:rPr>
                <a:t>学习规则</a:t>
              </a:r>
              <a:endParaRPr lang="en-US" altLang="zh-CN" sz="2400" i="1" dirty="0">
                <a:solidFill>
                  <a:schemeClr val="bg1"/>
                </a:solidFill>
              </a:endParaRPr>
            </a:p>
          </p:txBody>
        </p:sp>
        <p:sp>
          <p:nvSpPr>
            <p:cNvPr id="7" name="îṩḻíḍè">
              <a:extLst>
                <a:ext uri="{FF2B5EF4-FFF2-40B4-BE49-F238E27FC236}">
                  <a16:creationId xmlns:a16="http://schemas.microsoft.com/office/drawing/2014/main" id="{F421EDD3-5E38-446E-9783-3EB1EC35C3DC}"/>
                </a:ext>
              </a:extLst>
            </p:cNvPr>
            <p:cNvSpPr/>
            <p:nvPr/>
          </p:nvSpPr>
          <p:spPr bwMode="auto">
            <a:xfrm>
              <a:off x="5238493" y="3054402"/>
              <a:ext cx="1308747" cy="1155597"/>
            </a:xfrm>
            <a:prstGeom prst="ellipse">
              <a:avLst/>
            </a:prstGeom>
            <a:pattFill prst="pct5">
              <a:fgClr>
                <a:srgbClr val="E4E6EA"/>
              </a:fgClr>
              <a:bgClr>
                <a:srgbClr val="ADB5BF"/>
              </a:bgClr>
            </a:pattFill>
            <a:ln w="12700" cap="flat" cmpd="sng" algn="ctr">
              <a:solidFill>
                <a:schemeClr val="bg1">
                  <a:lumMod val="95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ko-KR" dirty="0">
                  <a:solidFill>
                    <a:schemeClr val="lt1"/>
                  </a:solidFill>
                </a:rPr>
                <a:t>STEP2</a:t>
              </a:r>
              <a:endParaRPr lang="ko-KR" altLang="en-US" dirty="0">
                <a:solidFill>
                  <a:schemeClr val="lt1"/>
                </a:solidFill>
              </a:endParaRPr>
            </a:p>
          </p:txBody>
        </p:sp>
        <p:sp>
          <p:nvSpPr>
            <p:cNvPr id="8" name="íṧľiḋe">
              <a:extLst>
                <a:ext uri="{FF2B5EF4-FFF2-40B4-BE49-F238E27FC236}">
                  <a16:creationId xmlns:a16="http://schemas.microsoft.com/office/drawing/2014/main" id="{1CFF8DBA-EADF-406A-9D80-7EE22FBBFF79}"/>
                </a:ext>
              </a:extLst>
            </p:cNvPr>
            <p:cNvSpPr/>
            <p:nvPr/>
          </p:nvSpPr>
          <p:spPr bwMode="auto">
            <a:xfrm>
              <a:off x="4382853" y="4547993"/>
              <a:ext cx="1308747" cy="1155597"/>
            </a:xfrm>
            <a:prstGeom prst="ellipse">
              <a:avLst/>
            </a:prstGeom>
            <a:pattFill prst="pct5">
              <a:fgClr>
                <a:srgbClr val="E4E6EA"/>
              </a:fgClr>
              <a:bgClr>
                <a:srgbClr val="ADB5BF"/>
              </a:bgClr>
            </a:pattFill>
            <a:ln w="12700" cap="flat" cmpd="sng" algn="ctr">
              <a:solidFill>
                <a:schemeClr val="bg1">
                  <a:lumMod val="95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ko-KR" dirty="0">
                  <a:solidFill>
                    <a:schemeClr val="lt1"/>
                  </a:solidFill>
                </a:rPr>
                <a:t>STEP3</a:t>
              </a:r>
              <a:endParaRPr lang="ko-KR" altLang="en-US" dirty="0">
                <a:solidFill>
                  <a:schemeClr val="lt1"/>
                </a:solidFill>
              </a:endParaRPr>
            </a:p>
          </p:txBody>
        </p:sp>
        <p:sp>
          <p:nvSpPr>
            <p:cNvPr id="9" name="iśḷíde">
              <a:extLst>
                <a:ext uri="{FF2B5EF4-FFF2-40B4-BE49-F238E27FC236}">
                  <a16:creationId xmlns:a16="http://schemas.microsoft.com/office/drawing/2014/main" id="{9D227027-0111-4E1C-8CCF-976ED9622065}"/>
                </a:ext>
              </a:extLst>
            </p:cNvPr>
            <p:cNvSpPr/>
            <p:nvPr/>
          </p:nvSpPr>
          <p:spPr bwMode="auto">
            <a:xfrm>
              <a:off x="4373217" y="1560810"/>
              <a:ext cx="1318383" cy="1155597"/>
            </a:xfrm>
            <a:prstGeom prst="ellipse">
              <a:avLst/>
            </a:prstGeom>
            <a:pattFill prst="pct5">
              <a:fgClr>
                <a:srgbClr val="E4E6EA"/>
              </a:fgClr>
              <a:bgClr>
                <a:srgbClr val="ADB5BF"/>
              </a:bgClr>
            </a:pattFill>
            <a:ln w="12700" cap="flat" cmpd="sng" algn="ctr">
              <a:solidFill>
                <a:schemeClr val="bg1">
                  <a:lumMod val="95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ko-KR" dirty="0">
                  <a:solidFill>
                    <a:schemeClr val="lt1"/>
                  </a:solidFill>
                </a:rPr>
                <a:t>STEP1</a:t>
              </a:r>
              <a:endParaRPr lang="ko-KR" altLang="en-US" dirty="0">
                <a:solidFill>
                  <a:schemeClr val="lt1"/>
                </a:solidFill>
              </a:endParaRPr>
            </a:p>
          </p:txBody>
        </p:sp>
        <p:sp>
          <p:nvSpPr>
            <p:cNvPr id="10" name="işļîdé">
              <a:extLst>
                <a:ext uri="{FF2B5EF4-FFF2-40B4-BE49-F238E27FC236}">
                  <a16:creationId xmlns:a16="http://schemas.microsoft.com/office/drawing/2014/main" id="{D44C430E-D41D-4091-AAE0-62B8CAB576D8}"/>
                </a:ext>
              </a:extLst>
            </p:cNvPr>
            <p:cNvSpPr/>
            <p:nvPr/>
          </p:nvSpPr>
          <p:spPr>
            <a:xfrm>
              <a:off x="2836423" y="2864803"/>
              <a:ext cx="1611970" cy="1534794"/>
            </a:xfrm>
            <a:prstGeom prst="ellipse">
              <a:avLst/>
            </a:prstGeom>
            <a:solidFill>
              <a:srgbClr val="FFFFFF"/>
            </a:solid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en-US"/>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b="1" dirty="0">
                  <a:solidFill>
                    <a:schemeClr val="tx1"/>
                  </a:solidFill>
                </a:rPr>
                <a:t>PYTHON+CNN</a:t>
              </a:r>
            </a:p>
          </p:txBody>
        </p:sp>
        <p:sp>
          <p:nvSpPr>
            <p:cNvPr id="11" name="iṣlíḑe">
              <a:extLst>
                <a:ext uri="{FF2B5EF4-FFF2-40B4-BE49-F238E27FC236}">
                  <a16:creationId xmlns:a16="http://schemas.microsoft.com/office/drawing/2014/main" id="{FBEA9D7F-92E9-419B-A27D-79CD251977AF}"/>
                </a:ext>
              </a:extLst>
            </p:cNvPr>
            <p:cNvSpPr/>
            <p:nvPr/>
          </p:nvSpPr>
          <p:spPr bwMode="auto">
            <a:xfrm>
              <a:off x="2046323" y="3474651"/>
              <a:ext cx="1084852" cy="315096"/>
            </a:xfrm>
            <a:custGeom>
              <a:avLst/>
              <a:gdLst>
                <a:gd name="T0" fmla="*/ 881 w 881"/>
                <a:gd name="T1" fmla="*/ 129 h 257"/>
                <a:gd name="T2" fmla="*/ 831 w 881"/>
                <a:gd name="T3" fmla="*/ 79 h 257"/>
                <a:gd name="T4" fmla="*/ 170 w 881"/>
                <a:gd name="T5" fmla="*/ 79 h 257"/>
                <a:gd name="T6" fmla="*/ 170 w 881"/>
                <a:gd name="T7" fmla="*/ 0 h 257"/>
                <a:gd name="T8" fmla="*/ 0 w 881"/>
                <a:gd name="T9" fmla="*/ 129 h 257"/>
                <a:gd name="T10" fmla="*/ 170 w 881"/>
                <a:gd name="T11" fmla="*/ 257 h 257"/>
                <a:gd name="T12" fmla="*/ 170 w 881"/>
                <a:gd name="T13" fmla="*/ 178 h 257"/>
                <a:gd name="T14" fmla="*/ 831 w 881"/>
                <a:gd name="T15" fmla="*/ 178 h 257"/>
                <a:gd name="T16" fmla="*/ 881 w 881"/>
                <a:gd name="T1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1" h="257">
                  <a:moveTo>
                    <a:pt x="881" y="129"/>
                  </a:moveTo>
                  <a:cubicBezTo>
                    <a:pt x="881" y="100"/>
                    <a:pt x="860" y="79"/>
                    <a:pt x="831" y="79"/>
                  </a:cubicBezTo>
                  <a:cubicBezTo>
                    <a:pt x="170" y="79"/>
                    <a:pt x="170" y="79"/>
                    <a:pt x="170" y="79"/>
                  </a:cubicBezTo>
                  <a:cubicBezTo>
                    <a:pt x="170" y="0"/>
                    <a:pt x="170" y="0"/>
                    <a:pt x="170" y="0"/>
                  </a:cubicBezTo>
                  <a:cubicBezTo>
                    <a:pt x="0" y="129"/>
                    <a:pt x="0" y="129"/>
                    <a:pt x="0" y="129"/>
                  </a:cubicBezTo>
                  <a:cubicBezTo>
                    <a:pt x="170" y="257"/>
                    <a:pt x="170" y="257"/>
                    <a:pt x="170" y="257"/>
                  </a:cubicBezTo>
                  <a:cubicBezTo>
                    <a:pt x="170" y="178"/>
                    <a:pt x="170" y="178"/>
                    <a:pt x="170" y="178"/>
                  </a:cubicBezTo>
                  <a:cubicBezTo>
                    <a:pt x="831" y="178"/>
                    <a:pt x="831" y="178"/>
                    <a:pt x="831" y="178"/>
                  </a:cubicBezTo>
                  <a:cubicBezTo>
                    <a:pt x="861" y="178"/>
                    <a:pt x="881" y="153"/>
                    <a:pt x="881" y="129"/>
                  </a:cubicBezTo>
                  <a:close/>
                </a:path>
              </a:pathLst>
            </a:custGeom>
            <a:solidFill>
              <a:schemeClr val="accent1"/>
            </a:solidFill>
            <a:ln w="38100">
              <a:solidFill>
                <a:schemeClr val="bg1"/>
              </a:solidFill>
              <a:round/>
              <a:headEnd/>
              <a:tailEnd/>
            </a:ln>
          </p:spPr>
          <p:txBody>
            <a:bodyPr vert="horz" wrap="square" lIns="91440" tIns="45720" rIns="91440" bIns="45720" numCol="1" anchor="t" anchorCtr="0" compatLnSpc="1">
              <a:prstTxWarp prst="textNoShape">
                <a:avLst/>
              </a:prstTxWarp>
              <a:normAutofit fontScale="925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dirty="0"/>
            </a:p>
          </p:txBody>
        </p:sp>
        <p:sp>
          <p:nvSpPr>
            <p:cNvPr id="12" name="iśľîďê">
              <a:extLst>
                <a:ext uri="{FF2B5EF4-FFF2-40B4-BE49-F238E27FC236}">
                  <a16:creationId xmlns:a16="http://schemas.microsoft.com/office/drawing/2014/main" id="{65E28528-EDE6-4421-8EFC-07365187FBC2}"/>
                </a:ext>
              </a:extLst>
            </p:cNvPr>
            <p:cNvSpPr/>
            <p:nvPr/>
          </p:nvSpPr>
          <p:spPr bwMode="auto">
            <a:xfrm>
              <a:off x="4076465" y="3474651"/>
              <a:ext cx="1084852" cy="315096"/>
            </a:xfrm>
            <a:custGeom>
              <a:avLst/>
              <a:gdLst>
                <a:gd name="T0" fmla="*/ 881 w 881"/>
                <a:gd name="T1" fmla="*/ 129 h 257"/>
                <a:gd name="T2" fmla="*/ 711 w 881"/>
                <a:gd name="T3" fmla="*/ 0 h 257"/>
                <a:gd name="T4" fmla="*/ 711 w 881"/>
                <a:gd name="T5" fmla="*/ 79 h 257"/>
                <a:gd name="T6" fmla="*/ 50 w 881"/>
                <a:gd name="T7" fmla="*/ 79 h 257"/>
                <a:gd name="T8" fmla="*/ 0 w 881"/>
                <a:gd name="T9" fmla="*/ 129 h 257"/>
                <a:gd name="T10" fmla="*/ 50 w 881"/>
                <a:gd name="T11" fmla="*/ 178 h 257"/>
                <a:gd name="T12" fmla="*/ 711 w 881"/>
                <a:gd name="T13" fmla="*/ 178 h 257"/>
                <a:gd name="T14" fmla="*/ 711 w 881"/>
                <a:gd name="T15" fmla="*/ 257 h 257"/>
                <a:gd name="T16" fmla="*/ 881 w 881"/>
                <a:gd name="T1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1" h="257">
                  <a:moveTo>
                    <a:pt x="881" y="129"/>
                  </a:moveTo>
                  <a:cubicBezTo>
                    <a:pt x="711" y="0"/>
                    <a:pt x="711" y="0"/>
                    <a:pt x="711" y="0"/>
                  </a:cubicBezTo>
                  <a:cubicBezTo>
                    <a:pt x="711" y="79"/>
                    <a:pt x="711" y="79"/>
                    <a:pt x="711" y="79"/>
                  </a:cubicBezTo>
                  <a:cubicBezTo>
                    <a:pt x="50" y="79"/>
                    <a:pt x="50" y="79"/>
                    <a:pt x="50" y="79"/>
                  </a:cubicBezTo>
                  <a:cubicBezTo>
                    <a:pt x="21" y="79"/>
                    <a:pt x="0" y="100"/>
                    <a:pt x="0" y="129"/>
                  </a:cubicBezTo>
                  <a:cubicBezTo>
                    <a:pt x="0" y="153"/>
                    <a:pt x="20" y="178"/>
                    <a:pt x="50" y="178"/>
                  </a:cubicBezTo>
                  <a:cubicBezTo>
                    <a:pt x="711" y="178"/>
                    <a:pt x="711" y="178"/>
                    <a:pt x="711" y="178"/>
                  </a:cubicBezTo>
                  <a:cubicBezTo>
                    <a:pt x="711" y="257"/>
                    <a:pt x="711" y="257"/>
                    <a:pt x="711" y="257"/>
                  </a:cubicBezTo>
                  <a:lnTo>
                    <a:pt x="881" y="129"/>
                  </a:lnTo>
                  <a:close/>
                </a:path>
              </a:pathLst>
            </a:custGeom>
            <a:solidFill>
              <a:schemeClr val="accent1"/>
            </a:solidFill>
            <a:ln w="38100">
              <a:solidFill>
                <a:schemeClr val="bg1"/>
              </a:solidFill>
              <a:round/>
              <a:headEnd/>
              <a:tailEnd/>
            </a:ln>
          </p:spPr>
          <p:txBody>
            <a:bodyPr vert="horz" wrap="square" lIns="91440" tIns="45720" rIns="91440" bIns="45720" numCol="1" anchor="t" anchorCtr="0" compatLnSpc="1">
              <a:prstTxWarp prst="textNoShape">
                <a:avLst/>
              </a:prstTxWarp>
              <a:normAutofit fontScale="925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dirty="0"/>
            </a:p>
          </p:txBody>
        </p:sp>
        <p:sp>
          <p:nvSpPr>
            <p:cNvPr id="13" name="ïśḻíḍê">
              <a:extLst>
                <a:ext uri="{FF2B5EF4-FFF2-40B4-BE49-F238E27FC236}">
                  <a16:creationId xmlns:a16="http://schemas.microsoft.com/office/drawing/2014/main" id="{B8FF3749-9679-47BF-AFFB-512340B36A64}"/>
                </a:ext>
              </a:extLst>
            </p:cNvPr>
            <p:cNvSpPr/>
            <p:nvPr/>
          </p:nvSpPr>
          <p:spPr bwMode="auto">
            <a:xfrm>
              <a:off x="3934743" y="4040818"/>
              <a:ext cx="513650" cy="507176"/>
            </a:xfrm>
            <a:custGeom>
              <a:avLst/>
              <a:gdLst>
                <a:gd name="T0" fmla="*/ 330 w 417"/>
                <a:gd name="T1" fmla="*/ 259 h 413"/>
                <a:gd name="T2" fmla="*/ 87 w 417"/>
                <a:gd name="T3" fmla="*/ 20 h 413"/>
                <a:gd name="T4" fmla="*/ 16 w 417"/>
                <a:gd name="T5" fmla="*/ 20 h 413"/>
                <a:gd name="T6" fmla="*/ 0 w 417"/>
                <a:gd name="T7" fmla="*/ 52 h 413"/>
                <a:gd name="T8" fmla="*/ 16 w 417"/>
                <a:gd name="T9" fmla="*/ 91 h 413"/>
                <a:gd name="T10" fmla="*/ 258 w 417"/>
                <a:gd name="T11" fmla="*/ 329 h 413"/>
                <a:gd name="T12" fmla="*/ 204 w 417"/>
                <a:gd name="T13" fmla="*/ 383 h 413"/>
                <a:gd name="T14" fmla="*/ 417 w 417"/>
                <a:gd name="T15" fmla="*/ 413 h 413"/>
                <a:gd name="T16" fmla="*/ 387 w 417"/>
                <a:gd name="T17" fmla="*/ 203 h 413"/>
                <a:gd name="T18" fmla="*/ 330 w 417"/>
                <a:gd name="T19" fmla="*/ 259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7" h="413">
                  <a:moveTo>
                    <a:pt x="330" y="259"/>
                  </a:moveTo>
                  <a:cubicBezTo>
                    <a:pt x="87" y="20"/>
                    <a:pt x="87" y="20"/>
                    <a:pt x="87" y="20"/>
                  </a:cubicBezTo>
                  <a:cubicBezTo>
                    <a:pt x="66" y="0"/>
                    <a:pt x="37" y="0"/>
                    <a:pt x="16" y="20"/>
                  </a:cubicBezTo>
                  <a:cubicBezTo>
                    <a:pt x="7" y="27"/>
                    <a:pt x="1" y="39"/>
                    <a:pt x="0" y="52"/>
                  </a:cubicBezTo>
                  <a:cubicBezTo>
                    <a:pt x="0" y="66"/>
                    <a:pt x="5" y="80"/>
                    <a:pt x="16" y="91"/>
                  </a:cubicBezTo>
                  <a:cubicBezTo>
                    <a:pt x="258" y="329"/>
                    <a:pt x="258" y="329"/>
                    <a:pt x="258" y="329"/>
                  </a:cubicBezTo>
                  <a:cubicBezTo>
                    <a:pt x="204" y="383"/>
                    <a:pt x="204" y="383"/>
                    <a:pt x="204" y="383"/>
                  </a:cubicBezTo>
                  <a:cubicBezTo>
                    <a:pt x="417" y="413"/>
                    <a:pt x="417" y="413"/>
                    <a:pt x="417" y="413"/>
                  </a:cubicBezTo>
                  <a:cubicBezTo>
                    <a:pt x="387" y="203"/>
                    <a:pt x="387" y="203"/>
                    <a:pt x="387" y="203"/>
                  </a:cubicBezTo>
                  <a:lnTo>
                    <a:pt x="330" y="259"/>
                  </a:lnTo>
                  <a:close/>
                </a:path>
              </a:pathLst>
            </a:custGeom>
            <a:solidFill>
              <a:schemeClr val="accent1"/>
            </a:solidFill>
            <a:ln w="38100">
              <a:solidFill>
                <a:schemeClr val="bg1"/>
              </a:solidFill>
              <a:round/>
              <a:headEnd/>
              <a:tailEnd/>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dirty="0"/>
            </a:p>
          </p:txBody>
        </p:sp>
        <p:sp>
          <p:nvSpPr>
            <p:cNvPr id="14" name="îşḻîḓê">
              <a:extLst>
                <a:ext uri="{FF2B5EF4-FFF2-40B4-BE49-F238E27FC236}">
                  <a16:creationId xmlns:a16="http://schemas.microsoft.com/office/drawing/2014/main" id="{FABA9D85-99EC-4C16-979E-47AC6F883F16}"/>
                </a:ext>
              </a:extLst>
            </p:cNvPr>
            <p:cNvSpPr/>
            <p:nvPr/>
          </p:nvSpPr>
          <p:spPr bwMode="auto">
            <a:xfrm>
              <a:off x="3934743" y="2716407"/>
              <a:ext cx="513650" cy="507176"/>
            </a:xfrm>
            <a:custGeom>
              <a:avLst/>
              <a:gdLst>
                <a:gd name="T0" fmla="*/ 50 w 417"/>
                <a:gd name="T1" fmla="*/ 411 h 411"/>
                <a:gd name="T2" fmla="*/ 87 w 417"/>
                <a:gd name="T3" fmla="*/ 398 h 411"/>
                <a:gd name="T4" fmla="*/ 330 w 417"/>
                <a:gd name="T5" fmla="*/ 157 h 411"/>
                <a:gd name="T6" fmla="*/ 387 w 417"/>
                <a:gd name="T7" fmla="*/ 210 h 411"/>
                <a:gd name="T8" fmla="*/ 417 w 417"/>
                <a:gd name="T9" fmla="*/ 0 h 411"/>
                <a:gd name="T10" fmla="*/ 205 w 417"/>
                <a:gd name="T11" fmla="*/ 30 h 411"/>
                <a:gd name="T12" fmla="*/ 259 w 417"/>
                <a:gd name="T13" fmla="*/ 86 h 411"/>
                <a:gd name="T14" fmla="*/ 16 w 417"/>
                <a:gd name="T15" fmla="*/ 327 h 411"/>
                <a:gd name="T16" fmla="*/ 0 w 417"/>
                <a:gd name="T17" fmla="*/ 363 h 411"/>
                <a:gd name="T18" fmla="*/ 16 w 417"/>
                <a:gd name="T19" fmla="*/ 398 h 411"/>
                <a:gd name="T20" fmla="*/ 50 w 417"/>
                <a:gd name="T21" fmla="*/ 411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7" h="411">
                  <a:moveTo>
                    <a:pt x="50" y="411"/>
                  </a:moveTo>
                  <a:cubicBezTo>
                    <a:pt x="66" y="411"/>
                    <a:pt x="78" y="407"/>
                    <a:pt x="87" y="398"/>
                  </a:cubicBezTo>
                  <a:cubicBezTo>
                    <a:pt x="330" y="157"/>
                    <a:pt x="330" y="157"/>
                    <a:pt x="330" y="157"/>
                  </a:cubicBezTo>
                  <a:cubicBezTo>
                    <a:pt x="387" y="210"/>
                    <a:pt x="387" y="210"/>
                    <a:pt x="387" y="210"/>
                  </a:cubicBezTo>
                  <a:cubicBezTo>
                    <a:pt x="417" y="0"/>
                    <a:pt x="417" y="0"/>
                    <a:pt x="417" y="0"/>
                  </a:cubicBezTo>
                  <a:cubicBezTo>
                    <a:pt x="205" y="30"/>
                    <a:pt x="205" y="30"/>
                    <a:pt x="205" y="30"/>
                  </a:cubicBezTo>
                  <a:cubicBezTo>
                    <a:pt x="259" y="86"/>
                    <a:pt x="259" y="86"/>
                    <a:pt x="259" y="86"/>
                  </a:cubicBezTo>
                  <a:cubicBezTo>
                    <a:pt x="16" y="327"/>
                    <a:pt x="16" y="327"/>
                    <a:pt x="16" y="327"/>
                  </a:cubicBezTo>
                  <a:cubicBezTo>
                    <a:pt x="6" y="337"/>
                    <a:pt x="0" y="350"/>
                    <a:pt x="0" y="363"/>
                  </a:cubicBezTo>
                  <a:cubicBezTo>
                    <a:pt x="0" y="376"/>
                    <a:pt x="6" y="388"/>
                    <a:pt x="16" y="398"/>
                  </a:cubicBezTo>
                  <a:cubicBezTo>
                    <a:pt x="24" y="406"/>
                    <a:pt x="37" y="411"/>
                    <a:pt x="50" y="411"/>
                  </a:cubicBezTo>
                  <a:close/>
                </a:path>
              </a:pathLst>
            </a:custGeom>
            <a:solidFill>
              <a:schemeClr val="accent1"/>
            </a:solidFill>
            <a:ln w="38100">
              <a:solidFill>
                <a:schemeClr val="bg1"/>
              </a:solidFill>
              <a:round/>
              <a:headEnd/>
              <a:tailEnd/>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dirty="0"/>
            </a:p>
          </p:txBody>
        </p:sp>
        <p:sp>
          <p:nvSpPr>
            <p:cNvPr id="16" name="îsľídé">
              <a:extLst>
                <a:ext uri="{FF2B5EF4-FFF2-40B4-BE49-F238E27FC236}">
                  <a16:creationId xmlns:a16="http://schemas.microsoft.com/office/drawing/2014/main" id="{4E9A126B-220C-4D25-BF8F-206546389E42}"/>
                </a:ext>
              </a:extLst>
            </p:cNvPr>
            <p:cNvSpPr/>
            <p:nvPr/>
          </p:nvSpPr>
          <p:spPr bwMode="auto">
            <a:xfrm>
              <a:off x="5858924" y="1741574"/>
              <a:ext cx="4123018" cy="794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400" dirty="0"/>
                <a:t>随机生成训练数据集：</a:t>
              </a:r>
              <a:r>
                <a:rPr lang="en-US" altLang="zh-CN" sz="1400" dirty="0"/>
                <a:t>20*20</a:t>
              </a:r>
              <a:r>
                <a:rPr lang="zh-CN" altLang="en-US" sz="1400" dirty="0"/>
                <a:t>个元胞 </a:t>
              </a:r>
              <a:r>
                <a:rPr lang="en-US" altLang="zh-CN" sz="1400" dirty="0"/>
                <a:t> 500</a:t>
              </a:r>
              <a:r>
                <a:rPr lang="zh-CN" altLang="en-US" sz="1400" dirty="0"/>
                <a:t>个初始状态（</a:t>
              </a:r>
              <a:r>
                <a:rPr lang="en-US" altLang="zh-CN" sz="1400" dirty="0"/>
                <a:t>100</a:t>
              </a:r>
              <a:r>
                <a:rPr lang="zh-CN" altLang="en-US" sz="1400" dirty="0"/>
                <a:t>个随机“生”），进化</a:t>
              </a:r>
              <a:r>
                <a:rPr lang="en-US" altLang="zh-CN" sz="1400" dirty="0"/>
                <a:t>10</a:t>
              </a:r>
              <a:r>
                <a:rPr lang="zh-CN" altLang="en-US" sz="1400" dirty="0"/>
                <a:t>次</a:t>
              </a:r>
              <a:endParaRPr lang="en-US" altLang="zh-CN" sz="1400" dirty="0"/>
            </a:p>
          </p:txBody>
        </p:sp>
        <p:sp>
          <p:nvSpPr>
            <p:cNvPr id="17" name="iS1ídê">
              <a:extLst>
                <a:ext uri="{FF2B5EF4-FFF2-40B4-BE49-F238E27FC236}">
                  <a16:creationId xmlns:a16="http://schemas.microsoft.com/office/drawing/2014/main" id="{4E9A126B-220C-4D25-BF8F-206546389E42}"/>
                </a:ext>
              </a:extLst>
            </p:cNvPr>
            <p:cNvSpPr/>
            <p:nvPr/>
          </p:nvSpPr>
          <p:spPr bwMode="auto">
            <a:xfrm>
              <a:off x="6714564" y="3235166"/>
              <a:ext cx="4123018" cy="794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400" dirty="0"/>
                <a:t>通过</a:t>
              </a:r>
              <a:r>
                <a:rPr lang="en-US" altLang="zh-CN" sz="1400" dirty="0"/>
                <a:t>CNN</a:t>
              </a:r>
              <a:r>
                <a:rPr lang="zh-CN" altLang="en-US" sz="1400" dirty="0"/>
                <a:t>进行训练：</a:t>
              </a:r>
              <a:r>
                <a:rPr lang="en-US" altLang="zh-CN" sz="1400" dirty="0"/>
                <a:t>torch</a:t>
              </a:r>
              <a:r>
                <a:rPr lang="zh-CN" altLang="en-US" sz="1400" dirty="0"/>
                <a:t>库；损失函数：</a:t>
              </a:r>
              <a:r>
                <a:rPr lang="en-US" altLang="zh-CN" sz="1400" dirty="0"/>
                <a:t>MSE(</a:t>
              </a:r>
              <a:r>
                <a:rPr lang="zh-CN" altLang="en-US" sz="1400" dirty="0"/>
                <a:t>均方误差</a:t>
              </a:r>
              <a:r>
                <a:rPr lang="en-US" altLang="zh-CN" sz="1400" dirty="0"/>
                <a:t>)</a:t>
              </a:r>
              <a:r>
                <a:rPr lang="zh-CN" altLang="en-US" sz="1400" dirty="0"/>
                <a:t>；激励函数：</a:t>
              </a:r>
              <a:r>
                <a:rPr lang="en-US" altLang="zh-CN" sz="1400" dirty="0"/>
                <a:t>RULE</a:t>
              </a:r>
              <a:r>
                <a:rPr lang="zh-CN" altLang="en-US" sz="1400" dirty="0"/>
                <a:t>；优化器：</a:t>
              </a:r>
              <a:r>
                <a:rPr lang="en-US" altLang="zh-CN" sz="1400" dirty="0"/>
                <a:t>Adam</a:t>
              </a:r>
              <a:r>
                <a:rPr lang="zh-CN" altLang="en-US" sz="1400" dirty="0"/>
                <a:t>；</a:t>
              </a:r>
              <a:endParaRPr lang="en-US" altLang="zh-CN" sz="1400" dirty="0"/>
            </a:p>
          </p:txBody>
        </p:sp>
        <p:sp>
          <p:nvSpPr>
            <p:cNvPr id="18" name="îśľiḋê">
              <a:extLst>
                <a:ext uri="{FF2B5EF4-FFF2-40B4-BE49-F238E27FC236}">
                  <a16:creationId xmlns:a16="http://schemas.microsoft.com/office/drawing/2014/main" id="{4E9A126B-220C-4D25-BF8F-206546389E42}"/>
                </a:ext>
              </a:extLst>
            </p:cNvPr>
            <p:cNvSpPr/>
            <p:nvPr/>
          </p:nvSpPr>
          <p:spPr bwMode="auto">
            <a:xfrm>
              <a:off x="5858924" y="4728757"/>
              <a:ext cx="4123018" cy="794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400" dirty="0"/>
                <a:t>验证训练结果：随机或指定生成初始元胞图形，对比训练模型预测和真实规则之间的差异</a:t>
              </a:r>
              <a:endParaRPr lang="en-US" altLang="zh-CN" sz="1400" dirty="0"/>
            </a:p>
          </p:txBody>
        </p:sp>
      </p:grpSp>
    </p:spTree>
    <p:extLst>
      <p:ext uri="{BB962C8B-B14F-4D97-AF65-F5344CB8AC3E}">
        <p14:creationId xmlns:p14="http://schemas.microsoft.com/office/powerpoint/2010/main" val="29494519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32</a:t>
            </a:fld>
            <a:endParaRPr lang="zh-CN" altLang="en-US"/>
          </a:p>
        </p:txBody>
      </p:sp>
      <p:sp>
        <p:nvSpPr>
          <p:cNvPr id="5" name="标题 1">
            <a:extLst>
              <a:ext uri="{FF2B5EF4-FFF2-40B4-BE49-F238E27FC236}">
                <a16:creationId xmlns:a16="http://schemas.microsoft.com/office/drawing/2014/main" id="{A284AAAA-432D-43A0-B753-97489A3710AB}"/>
              </a:ext>
            </a:extLst>
          </p:cNvPr>
          <p:cNvSpPr>
            <a:spLocks noGrp="1"/>
          </p:cNvSpPr>
          <p:nvPr>
            <p:ph type="title"/>
          </p:nvPr>
        </p:nvSpPr>
        <p:spPr>
          <a:xfrm>
            <a:off x="669925" y="206375"/>
            <a:ext cx="10850563" cy="719138"/>
          </a:xfrm>
        </p:spPr>
        <p:txBody>
          <a:bodyPr/>
          <a:lstStyle/>
          <a:p>
            <a:r>
              <a:rPr lang="zh-CN" altLang="en-US" dirty="0"/>
              <a:t>应用</a:t>
            </a:r>
            <a:r>
              <a:rPr lang="en-US" altLang="zh-CN" dirty="0"/>
              <a:t>-</a:t>
            </a:r>
            <a:r>
              <a:rPr lang="zh-CN" altLang="en-US" dirty="0"/>
              <a:t>学习</a:t>
            </a:r>
            <a:r>
              <a:rPr lang="en-US" altLang="zh-CN" dirty="0"/>
              <a:t>game of life</a:t>
            </a:r>
            <a:r>
              <a:rPr lang="zh-CN" altLang="en-US" dirty="0"/>
              <a:t>的规则</a:t>
            </a:r>
          </a:p>
        </p:txBody>
      </p:sp>
      <p:pic>
        <p:nvPicPr>
          <p:cNvPr id="6" name="图片 5">
            <a:extLst>
              <a:ext uri="{FF2B5EF4-FFF2-40B4-BE49-F238E27FC236}">
                <a16:creationId xmlns:a16="http://schemas.microsoft.com/office/drawing/2014/main" id="{47DC4BEB-D378-486B-8177-42A29CB730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9126" y="1388428"/>
            <a:ext cx="5852160" cy="4389120"/>
          </a:xfrm>
          <a:prstGeom prst="rect">
            <a:avLst/>
          </a:prstGeom>
        </p:spPr>
      </p:pic>
    </p:spTree>
    <p:extLst>
      <p:ext uri="{BB962C8B-B14F-4D97-AF65-F5344CB8AC3E}">
        <p14:creationId xmlns:p14="http://schemas.microsoft.com/office/powerpoint/2010/main" val="2054680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33</a:t>
            </a:fld>
            <a:endParaRPr lang="zh-CN" altLang="en-US"/>
          </a:p>
        </p:txBody>
      </p:sp>
      <p:pic>
        <p:nvPicPr>
          <p:cNvPr id="9" name="图片 8">
            <a:extLst>
              <a:ext uri="{FF2B5EF4-FFF2-40B4-BE49-F238E27FC236}">
                <a16:creationId xmlns:a16="http://schemas.microsoft.com/office/drawing/2014/main" id="{899E58C7-C268-4648-9CE9-4A5B830F59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3228" y="1296988"/>
            <a:ext cx="6096000" cy="4572000"/>
          </a:xfrm>
          <a:prstGeom prst="rect">
            <a:avLst/>
          </a:prstGeom>
        </p:spPr>
      </p:pic>
      <p:sp>
        <p:nvSpPr>
          <p:cNvPr id="11" name="标题 1">
            <a:extLst>
              <a:ext uri="{FF2B5EF4-FFF2-40B4-BE49-F238E27FC236}">
                <a16:creationId xmlns:a16="http://schemas.microsoft.com/office/drawing/2014/main" id="{A07CA641-B13E-45C7-B731-CAB8D6567D33}"/>
              </a:ext>
            </a:extLst>
          </p:cNvPr>
          <p:cNvSpPr>
            <a:spLocks noGrp="1"/>
          </p:cNvSpPr>
          <p:nvPr>
            <p:ph type="title"/>
          </p:nvPr>
        </p:nvSpPr>
        <p:spPr>
          <a:xfrm>
            <a:off x="669925" y="206375"/>
            <a:ext cx="10850563" cy="719138"/>
          </a:xfrm>
        </p:spPr>
        <p:txBody>
          <a:bodyPr/>
          <a:lstStyle/>
          <a:p>
            <a:r>
              <a:rPr lang="zh-CN" altLang="en-US" dirty="0"/>
              <a:t>应用</a:t>
            </a:r>
            <a:r>
              <a:rPr lang="en-US" altLang="zh-CN" dirty="0"/>
              <a:t>-</a:t>
            </a:r>
            <a:r>
              <a:rPr lang="zh-CN" altLang="en-US" dirty="0"/>
              <a:t>学习</a:t>
            </a:r>
            <a:r>
              <a:rPr lang="en-US" altLang="zh-CN" dirty="0"/>
              <a:t>game of life</a:t>
            </a:r>
            <a:r>
              <a:rPr lang="zh-CN" altLang="en-US" dirty="0"/>
              <a:t>的规则</a:t>
            </a:r>
          </a:p>
        </p:txBody>
      </p:sp>
    </p:spTree>
    <p:extLst>
      <p:ext uri="{BB962C8B-B14F-4D97-AF65-F5344CB8AC3E}">
        <p14:creationId xmlns:p14="http://schemas.microsoft.com/office/powerpoint/2010/main" val="8747353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A2A9826-3304-4163-A7FB-1CEBBA9A1D37}"/>
              </a:ext>
            </a:extLst>
          </p:cNvPr>
          <p:cNvSpPr>
            <a:spLocks noGrp="1"/>
          </p:cNvSpPr>
          <p:nvPr>
            <p:ph type="sldNum" sz="quarter" idx="12"/>
          </p:nvPr>
        </p:nvSpPr>
        <p:spPr/>
        <p:txBody>
          <a:bodyPr/>
          <a:lstStyle/>
          <a:p>
            <a:fld id="{5DD3DB80-B894-403A-B48E-6FDC1A72010E}" type="slidenum">
              <a:rPr lang="zh-CN" altLang="en-US" smtClean="0"/>
              <a:pPr/>
              <a:t>34</a:t>
            </a:fld>
            <a:endParaRPr lang="zh-CN" altLang="en-US"/>
          </a:p>
        </p:txBody>
      </p:sp>
      <p:sp>
        <p:nvSpPr>
          <p:cNvPr id="11" name="标题 1">
            <a:extLst>
              <a:ext uri="{FF2B5EF4-FFF2-40B4-BE49-F238E27FC236}">
                <a16:creationId xmlns:a16="http://schemas.microsoft.com/office/drawing/2014/main" id="{A07CA641-B13E-45C7-B731-CAB8D6567D33}"/>
              </a:ext>
            </a:extLst>
          </p:cNvPr>
          <p:cNvSpPr>
            <a:spLocks noGrp="1"/>
          </p:cNvSpPr>
          <p:nvPr>
            <p:ph type="title"/>
          </p:nvPr>
        </p:nvSpPr>
        <p:spPr>
          <a:xfrm>
            <a:off x="669925" y="206375"/>
            <a:ext cx="10850563" cy="719138"/>
          </a:xfrm>
        </p:spPr>
        <p:txBody>
          <a:bodyPr/>
          <a:lstStyle/>
          <a:p>
            <a:r>
              <a:rPr lang="zh-CN" altLang="en-US" dirty="0"/>
              <a:t>应用</a:t>
            </a:r>
            <a:r>
              <a:rPr lang="en-US" altLang="zh-CN" dirty="0"/>
              <a:t>-</a:t>
            </a:r>
            <a:r>
              <a:rPr lang="zh-CN" altLang="en-US" dirty="0"/>
              <a:t>学习</a:t>
            </a:r>
            <a:r>
              <a:rPr lang="en-US" altLang="zh-CN" dirty="0"/>
              <a:t>game of life</a:t>
            </a:r>
            <a:r>
              <a:rPr lang="zh-CN" altLang="en-US" dirty="0"/>
              <a:t>的规则</a:t>
            </a:r>
          </a:p>
        </p:txBody>
      </p:sp>
      <p:pic>
        <p:nvPicPr>
          <p:cNvPr id="3" name="图片 2">
            <a:extLst>
              <a:ext uri="{FF2B5EF4-FFF2-40B4-BE49-F238E27FC236}">
                <a16:creationId xmlns:a16="http://schemas.microsoft.com/office/drawing/2014/main" id="{F2452CB1-871E-400D-BE1D-EBADE9C40C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7206" y="1461052"/>
            <a:ext cx="6096000" cy="4572000"/>
          </a:xfrm>
          <a:prstGeom prst="rect">
            <a:avLst/>
          </a:prstGeom>
        </p:spPr>
      </p:pic>
    </p:spTree>
    <p:extLst>
      <p:ext uri="{BB962C8B-B14F-4D97-AF65-F5344CB8AC3E}">
        <p14:creationId xmlns:p14="http://schemas.microsoft.com/office/powerpoint/2010/main" val="7317985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ctrTitle"/>
          </p:nvPr>
        </p:nvSpPr>
        <p:spPr>
          <a:xfrm>
            <a:off x="1093799" y="1268413"/>
            <a:ext cx="5426076" cy="1621509"/>
          </a:xfrm>
        </p:spPr>
        <p:txBody>
          <a:bodyPr>
            <a:normAutofit/>
          </a:bodyPr>
          <a:lstStyle/>
          <a:p>
            <a:r>
              <a:rPr lang="en-US" altLang="zh-CN" sz="4800" dirty="0"/>
              <a:t>Thanks.</a:t>
            </a:r>
            <a:endParaRPr lang="zh-CN" altLang="en-US" sz="4800" dirty="0"/>
          </a:p>
        </p:txBody>
      </p:sp>
    </p:spTree>
    <p:custDataLst>
      <p:tags r:id="rId2"/>
    </p:custDataLst>
    <p:extLst>
      <p:ext uri="{BB962C8B-B14F-4D97-AF65-F5344CB8AC3E}">
        <p14:creationId xmlns:p14="http://schemas.microsoft.com/office/powerpoint/2010/main" val="1259043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FA6DCB-39F8-4100-B777-8E2129D768A9}"/>
              </a:ext>
            </a:extLst>
          </p:cNvPr>
          <p:cNvSpPr>
            <a:spLocks noGrp="1"/>
          </p:cNvSpPr>
          <p:nvPr>
            <p:ph type="title"/>
          </p:nvPr>
        </p:nvSpPr>
        <p:spPr/>
        <p:txBody>
          <a:bodyPr/>
          <a:lstStyle/>
          <a:p>
            <a:r>
              <a:rPr lang="en-US" altLang="zh-CN" dirty="0"/>
              <a:t>Lifeforms</a:t>
            </a:r>
            <a:endParaRPr lang="zh-CN" altLang="en-US" dirty="0"/>
          </a:p>
        </p:txBody>
      </p:sp>
      <p:sp>
        <p:nvSpPr>
          <p:cNvPr id="4" name="灯片编号占位符 3">
            <a:extLst>
              <a:ext uri="{FF2B5EF4-FFF2-40B4-BE49-F238E27FC236}">
                <a16:creationId xmlns:a16="http://schemas.microsoft.com/office/drawing/2014/main" id="{D8EF7C86-B0F0-432A-ADBC-8C5F9C428B07}"/>
              </a:ext>
            </a:extLst>
          </p:cNvPr>
          <p:cNvSpPr>
            <a:spLocks noGrp="1"/>
          </p:cNvSpPr>
          <p:nvPr>
            <p:ph type="sldNum" sz="quarter" idx="12"/>
          </p:nvPr>
        </p:nvSpPr>
        <p:spPr/>
        <p:txBody>
          <a:bodyPr/>
          <a:lstStyle/>
          <a:p>
            <a:fld id="{5DD3DB80-B894-403A-B48E-6FDC1A72010E}" type="slidenum">
              <a:rPr lang="zh-CN" altLang="en-US" smtClean="0"/>
              <a:pPr/>
              <a:t>4</a:t>
            </a:fld>
            <a:endParaRPr lang="zh-CN" altLang="en-US"/>
          </a:p>
        </p:txBody>
      </p:sp>
      <p:sp>
        <p:nvSpPr>
          <p:cNvPr id="5" name="矩形 4">
            <a:extLst>
              <a:ext uri="{FF2B5EF4-FFF2-40B4-BE49-F238E27FC236}">
                <a16:creationId xmlns:a16="http://schemas.microsoft.com/office/drawing/2014/main" id="{CB4FFF30-AAE9-4C75-876C-FCF0F39ABBBA}"/>
              </a:ext>
            </a:extLst>
          </p:cNvPr>
          <p:cNvSpPr/>
          <p:nvPr/>
        </p:nvSpPr>
        <p:spPr>
          <a:xfrm>
            <a:off x="402190" y="5360639"/>
            <a:ext cx="4100799" cy="112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just">
              <a:lnSpc>
                <a:spcPct val="140000"/>
              </a:lnSpc>
              <a:spcAft>
                <a:spcPts val="600"/>
              </a:spcAft>
              <a:tabLst>
                <a:tab pos="228594" algn="l"/>
              </a:tabLst>
              <a:defRPr/>
            </a:pPr>
            <a:r>
              <a:rPr lang="en-US" altLang="zh-CN" sz="1400" dirty="0">
                <a:latin typeface="等线" panose="02010600030101010101" pitchFamily="2" charset="-122"/>
                <a:ea typeface="等线" panose="02010600030101010101" pitchFamily="2" charset="-122"/>
              </a:rPr>
              <a:t>Rapidly evolve to extinction(top three)</a:t>
            </a:r>
          </a:p>
          <a:p>
            <a:pPr algn="just">
              <a:lnSpc>
                <a:spcPct val="140000"/>
              </a:lnSpc>
              <a:spcAft>
                <a:spcPts val="600"/>
              </a:spcAft>
              <a:tabLst>
                <a:tab pos="228594" algn="l"/>
              </a:tabLst>
              <a:defRPr/>
            </a:pPr>
            <a:r>
              <a:rPr lang="en-US" altLang="zh-CN" sz="1400" dirty="0">
                <a:latin typeface="等线" panose="02010600030101010101" pitchFamily="2" charset="-122"/>
                <a:ea typeface="等线" panose="02010600030101010101" pitchFamily="2" charset="-122"/>
              </a:rPr>
              <a:t>A block of static cells (4</a:t>
            </a:r>
            <a:r>
              <a:rPr lang="en-US" altLang="zh-CN" sz="1400" baseline="30000" dirty="0">
                <a:latin typeface="等线" panose="02010600030101010101" pitchFamily="2" charset="-122"/>
                <a:ea typeface="等线" panose="02010600030101010101" pitchFamily="2" charset="-122"/>
              </a:rPr>
              <a:t>th</a:t>
            </a:r>
            <a:r>
              <a:rPr lang="en-US" altLang="zh-CN" sz="1400" dirty="0">
                <a:latin typeface="等线" panose="02010600030101010101" pitchFamily="2" charset="-122"/>
                <a:ea typeface="等线" panose="02010600030101010101" pitchFamily="2" charset="-122"/>
              </a:rPr>
              <a:t> row)</a:t>
            </a:r>
          </a:p>
          <a:p>
            <a:pPr algn="just">
              <a:lnSpc>
                <a:spcPct val="140000"/>
              </a:lnSpc>
              <a:spcAft>
                <a:spcPts val="600"/>
              </a:spcAft>
              <a:tabLst>
                <a:tab pos="228594" algn="l"/>
              </a:tabLst>
              <a:defRPr/>
            </a:pPr>
            <a:r>
              <a:rPr lang="en-US" altLang="zh-CN" sz="1400" dirty="0">
                <a:latin typeface="等线" panose="02010600030101010101" pitchFamily="2" charset="-122"/>
                <a:ea typeface="等线" panose="02010600030101010101" pitchFamily="2" charset="-122"/>
              </a:rPr>
              <a:t>become an oscillating 2-cycle triplet (bottom row)</a:t>
            </a:r>
          </a:p>
        </p:txBody>
      </p:sp>
      <p:sp>
        <p:nvSpPr>
          <p:cNvPr id="6" name="isľîḓe">
            <a:extLst>
              <a:ext uri="{FF2B5EF4-FFF2-40B4-BE49-F238E27FC236}">
                <a16:creationId xmlns:a16="http://schemas.microsoft.com/office/drawing/2014/main" id="{456DBA81-BCE4-43B9-89D6-A93118A0291F}"/>
              </a:ext>
            </a:extLst>
          </p:cNvPr>
          <p:cNvSpPr/>
          <p:nvPr/>
        </p:nvSpPr>
        <p:spPr>
          <a:xfrm>
            <a:off x="660399" y="1447827"/>
            <a:ext cx="3523975" cy="580331"/>
          </a:xfrm>
          <a:prstGeom prst="notchedRightArrow">
            <a:avLst>
              <a:gd name="adj1" fmla="val 100000"/>
              <a:gd name="adj2" fmla="val 37637"/>
            </a:avLst>
          </a:prstGeom>
          <a:solidFill>
            <a:srgbClr val="ED6D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dirty="0"/>
              <a:t>Three cells</a:t>
            </a:r>
            <a:endParaRPr dirty="0"/>
          </a:p>
        </p:txBody>
      </p:sp>
      <p:sp>
        <p:nvSpPr>
          <p:cNvPr id="7" name="îsliḍè">
            <a:extLst>
              <a:ext uri="{FF2B5EF4-FFF2-40B4-BE49-F238E27FC236}">
                <a16:creationId xmlns:a16="http://schemas.microsoft.com/office/drawing/2014/main" id="{2D1BEF98-B704-4903-B1B1-F7345AFE63E3}"/>
              </a:ext>
            </a:extLst>
          </p:cNvPr>
          <p:cNvSpPr/>
          <p:nvPr/>
        </p:nvSpPr>
        <p:spPr>
          <a:xfrm>
            <a:off x="4004492" y="1447827"/>
            <a:ext cx="7514407" cy="580331"/>
          </a:xfrm>
          <a:prstGeom prst="notchedRightArrow">
            <a:avLst>
              <a:gd name="adj1" fmla="val 100000"/>
              <a:gd name="adj2" fmla="val 3763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dirty="0"/>
              <a:t>Four cells</a:t>
            </a:r>
            <a:endParaRPr dirty="0"/>
          </a:p>
        </p:txBody>
      </p:sp>
      <p:pic>
        <p:nvPicPr>
          <p:cNvPr id="15" name="图片 14">
            <a:extLst>
              <a:ext uri="{FF2B5EF4-FFF2-40B4-BE49-F238E27FC236}">
                <a16:creationId xmlns:a16="http://schemas.microsoft.com/office/drawing/2014/main" id="{649347C5-74E6-4FBF-B32A-C14EDEF3B0F1}"/>
              </a:ext>
            </a:extLst>
          </p:cNvPr>
          <p:cNvPicPr>
            <a:picLocks noChangeAspect="1"/>
          </p:cNvPicPr>
          <p:nvPr/>
        </p:nvPicPr>
        <p:blipFill>
          <a:blip r:embed="rId2"/>
          <a:stretch>
            <a:fillRect/>
          </a:stretch>
        </p:blipFill>
        <p:spPr>
          <a:xfrm>
            <a:off x="669924" y="2058725"/>
            <a:ext cx="3190875" cy="3271347"/>
          </a:xfrm>
          <a:prstGeom prst="rect">
            <a:avLst/>
          </a:prstGeom>
        </p:spPr>
      </p:pic>
      <p:pic>
        <p:nvPicPr>
          <p:cNvPr id="17" name="图片 16">
            <a:extLst>
              <a:ext uri="{FF2B5EF4-FFF2-40B4-BE49-F238E27FC236}">
                <a16:creationId xmlns:a16="http://schemas.microsoft.com/office/drawing/2014/main" id="{377CC3DC-B3FB-4E44-882B-7EDA0E475A67}"/>
              </a:ext>
            </a:extLst>
          </p:cNvPr>
          <p:cNvPicPr>
            <a:picLocks noChangeAspect="1"/>
          </p:cNvPicPr>
          <p:nvPr/>
        </p:nvPicPr>
        <p:blipFill>
          <a:blip r:embed="rId3"/>
          <a:stretch>
            <a:fillRect/>
          </a:stretch>
        </p:blipFill>
        <p:spPr>
          <a:xfrm>
            <a:off x="4745812" y="2363097"/>
            <a:ext cx="7286625" cy="2905125"/>
          </a:xfrm>
          <a:prstGeom prst="rect">
            <a:avLst/>
          </a:prstGeom>
        </p:spPr>
      </p:pic>
      <p:sp>
        <p:nvSpPr>
          <p:cNvPr id="18" name="矩形 17">
            <a:extLst>
              <a:ext uri="{FF2B5EF4-FFF2-40B4-BE49-F238E27FC236}">
                <a16:creationId xmlns:a16="http://schemas.microsoft.com/office/drawing/2014/main" id="{CD8748D4-4FBB-4945-9813-85FC2A10A508}"/>
              </a:ext>
            </a:extLst>
          </p:cNvPr>
          <p:cNvSpPr/>
          <p:nvPr/>
        </p:nvSpPr>
        <p:spPr>
          <a:xfrm>
            <a:off x="660399" y="964233"/>
            <a:ext cx="6050054" cy="444865"/>
          </a:xfrm>
          <a:prstGeom prst="rect">
            <a:avLst/>
          </a:prstGeom>
        </p:spPr>
        <p:txBody>
          <a:bodyPr wrap="none">
            <a:spAutoFit/>
          </a:bodyPr>
          <a:lstStyle/>
          <a:p>
            <a:pPr algn="just">
              <a:lnSpc>
                <a:spcPct val="140000"/>
              </a:lnSpc>
              <a:spcAft>
                <a:spcPts val="600"/>
              </a:spcAft>
              <a:tabLst>
                <a:tab pos="228594" algn="l"/>
              </a:tabLst>
              <a:defRPr/>
            </a:pPr>
            <a:r>
              <a:rPr lang="en-US" altLang="zh-CN" dirty="0">
                <a:latin typeface="等线" panose="02010600030101010101" pitchFamily="2" charset="-122"/>
                <a:ea typeface="等线" panose="02010600030101010101" pitchFamily="2" charset="-122"/>
              </a:rPr>
              <a:t>Clearly any fewer than three cells will die in one generation.</a:t>
            </a:r>
          </a:p>
        </p:txBody>
      </p:sp>
      <p:sp>
        <p:nvSpPr>
          <p:cNvPr id="22" name="矩形 21">
            <a:extLst>
              <a:ext uri="{FF2B5EF4-FFF2-40B4-BE49-F238E27FC236}">
                <a16:creationId xmlns:a16="http://schemas.microsoft.com/office/drawing/2014/main" id="{56C7AA7A-4558-4958-8EFA-4129B385A686}"/>
              </a:ext>
            </a:extLst>
          </p:cNvPr>
          <p:cNvSpPr/>
          <p:nvPr/>
        </p:nvSpPr>
        <p:spPr>
          <a:xfrm>
            <a:off x="4935779" y="5364274"/>
            <a:ext cx="6854031" cy="112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just">
              <a:lnSpc>
                <a:spcPct val="140000"/>
              </a:lnSpc>
              <a:spcAft>
                <a:spcPts val="600"/>
              </a:spcAft>
              <a:tabLst>
                <a:tab pos="228594" algn="l"/>
              </a:tabLst>
              <a:defRPr/>
            </a:pPr>
            <a:r>
              <a:rPr lang="en-US" altLang="zh-CN" sz="1400" dirty="0">
                <a:latin typeface="等线" panose="02010600030101010101" pitchFamily="2" charset="-122"/>
                <a:ea typeface="等线" panose="02010600030101010101" pitchFamily="2" charset="-122"/>
              </a:rPr>
              <a:t>Evolve to stable forms(top four rows)</a:t>
            </a:r>
          </a:p>
          <a:p>
            <a:pPr algn="just">
              <a:lnSpc>
                <a:spcPct val="140000"/>
              </a:lnSpc>
              <a:spcAft>
                <a:spcPts val="600"/>
              </a:spcAft>
              <a:tabLst>
                <a:tab pos="228594" algn="l"/>
              </a:tabLst>
              <a:defRPr/>
            </a:pPr>
            <a:r>
              <a:rPr lang="en-US" altLang="zh-CN" sz="1400" dirty="0">
                <a:latin typeface="等线" panose="02010600030101010101" pitchFamily="2" charset="-122"/>
                <a:ea typeface="等线" panose="02010600030101010101" pitchFamily="2" charset="-122"/>
              </a:rPr>
              <a:t>last two configurations of the last row alternate in a two-cycle</a:t>
            </a:r>
          </a:p>
          <a:p>
            <a:pPr algn="just">
              <a:lnSpc>
                <a:spcPct val="140000"/>
              </a:lnSpc>
              <a:spcAft>
                <a:spcPts val="600"/>
              </a:spcAft>
              <a:tabLst>
                <a:tab pos="228594" algn="l"/>
              </a:tabLst>
              <a:defRPr/>
            </a:pPr>
            <a:endParaRPr lang="en-US" altLang="zh-CN" sz="14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180626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E03B2E-DF00-4939-BB66-E1E084B9C776}"/>
              </a:ext>
            </a:extLst>
          </p:cNvPr>
          <p:cNvSpPr>
            <a:spLocks noGrp="1"/>
          </p:cNvSpPr>
          <p:nvPr>
            <p:ph type="title"/>
          </p:nvPr>
        </p:nvSpPr>
        <p:spPr/>
        <p:txBody>
          <a:bodyPr/>
          <a:lstStyle/>
          <a:p>
            <a:r>
              <a:rPr lang="en-US" altLang="zh-CN" dirty="0"/>
              <a:t>Patterns-invariant</a:t>
            </a:r>
            <a:endParaRPr lang="zh-CN" altLang="en-US" dirty="0"/>
          </a:p>
        </p:txBody>
      </p:sp>
      <p:sp>
        <p:nvSpPr>
          <p:cNvPr id="4" name="灯片编号占位符 3">
            <a:extLst>
              <a:ext uri="{FF2B5EF4-FFF2-40B4-BE49-F238E27FC236}">
                <a16:creationId xmlns:a16="http://schemas.microsoft.com/office/drawing/2014/main" id="{8F12BDAD-E953-4EC9-BD15-31EDF5D0B745}"/>
              </a:ext>
            </a:extLst>
          </p:cNvPr>
          <p:cNvSpPr>
            <a:spLocks noGrp="1"/>
          </p:cNvSpPr>
          <p:nvPr>
            <p:ph type="sldNum" sz="quarter" idx="12"/>
          </p:nvPr>
        </p:nvSpPr>
        <p:spPr/>
        <p:txBody>
          <a:bodyPr/>
          <a:lstStyle/>
          <a:p>
            <a:fld id="{5DD3DB80-B894-403A-B48E-6FDC1A72010E}" type="slidenum">
              <a:rPr lang="zh-CN" altLang="en-US" smtClean="0"/>
              <a:pPr/>
              <a:t>5</a:t>
            </a:fld>
            <a:endParaRPr lang="zh-CN" altLang="en-US"/>
          </a:p>
        </p:txBody>
      </p:sp>
      <p:pic>
        <p:nvPicPr>
          <p:cNvPr id="5" name="图片 4">
            <a:extLst>
              <a:ext uri="{FF2B5EF4-FFF2-40B4-BE49-F238E27FC236}">
                <a16:creationId xmlns:a16="http://schemas.microsoft.com/office/drawing/2014/main" id="{8792BDFE-3173-4C81-910F-AF7705EF9CBF}"/>
              </a:ext>
            </a:extLst>
          </p:cNvPr>
          <p:cNvPicPr>
            <a:picLocks noChangeAspect="1"/>
          </p:cNvPicPr>
          <p:nvPr/>
        </p:nvPicPr>
        <p:blipFill>
          <a:blip r:embed="rId2"/>
          <a:stretch>
            <a:fillRect/>
          </a:stretch>
        </p:blipFill>
        <p:spPr>
          <a:xfrm>
            <a:off x="1779104" y="2010810"/>
            <a:ext cx="7620000" cy="1285875"/>
          </a:xfrm>
          <a:prstGeom prst="rect">
            <a:avLst/>
          </a:prstGeom>
        </p:spPr>
      </p:pic>
      <p:sp>
        <p:nvSpPr>
          <p:cNvPr id="8" name="矩形 7">
            <a:extLst>
              <a:ext uri="{FF2B5EF4-FFF2-40B4-BE49-F238E27FC236}">
                <a16:creationId xmlns:a16="http://schemas.microsoft.com/office/drawing/2014/main" id="{6A409C4A-D19D-46DB-BE6C-D28DADDB27C9}"/>
              </a:ext>
            </a:extLst>
          </p:cNvPr>
          <p:cNvSpPr/>
          <p:nvPr/>
        </p:nvSpPr>
        <p:spPr>
          <a:xfrm>
            <a:off x="1229138" y="3845244"/>
            <a:ext cx="10012019" cy="369332"/>
          </a:xfrm>
          <a:prstGeom prst="rect">
            <a:avLst/>
          </a:prstGeom>
        </p:spPr>
        <p:txBody>
          <a:bodyPr wrap="square">
            <a:spAutoFit/>
          </a:bodyPr>
          <a:lstStyle/>
          <a:p>
            <a:r>
              <a:rPr lang="zh-CN" altLang="en-US" dirty="0">
                <a:latin typeface="等线" panose="02010600030101010101" pitchFamily="2" charset="-122"/>
                <a:ea typeface="等线" panose="02010600030101010101" pitchFamily="2" charset="-122"/>
              </a:rPr>
              <a:t>Some common invariant forms : block, tub, beehive, ship, snake, pond, fishhook or eater, loaf</a:t>
            </a:r>
          </a:p>
        </p:txBody>
      </p:sp>
    </p:spTree>
    <p:extLst>
      <p:ext uri="{BB962C8B-B14F-4D97-AF65-F5344CB8AC3E}">
        <p14:creationId xmlns:p14="http://schemas.microsoft.com/office/powerpoint/2010/main" val="30720098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E03B2E-DF00-4939-BB66-E1E084B9C776}"/>
              </a:ext>
            </a:extLst>
          </p:cNvPr>
          <p:cNvSpPr>
            <a:spLocks noGrp="1"/>
          </p:cNvSpPr>
          <p:nvPr>
            <p:ph type="title"/>
          </p:nvPr>
        </p:nvSpPr>
        <p:spPr/>
        <p:txBody>
          <a:bodyPr/>
          <a:lstStyle/>
          <a:p>
            <a:r>
              <a:rPr lang="en-US" altLang="zh-CN" dirty="0"/>
              <a:t>Patterns-Oscillators</a:t>
            </a:r>
            <a:endParaRPr lang="zh-CN" altLang="en-US" dirty="0"/>
          </a:p>
        </p:txBody>
      </p:sp>
      <p:sp>
        <p:nvSpPr>
          <p:cNvPr id="4" name="灯片编号占位符 3">
            <a:extLst>
              <a:ext uri="{FF2B5EF4-FFF2-40B4-BE49-F238E27FC236}">
                <a16:creationId xmlns:a16="http://schemas.microsoft.com/office/drawing/2014/main" id="{8F12BDAD-E953-4EC9-BD15-31EDF5D0B745}"/>
              </a:ext>
            </a:extLst>
          </p:cNvPr>
          <p:cNvSpPr>
            <a:spLocks noGrp="1"/>
          </p:cNvSpPr>
          <p:nvPr>
            <p:ph type="sldNum" sz="quarter" idx="12"/>
          </p:nvPr>
        </p:nvSpPr>
        <p:spPr/>
        <p:txBody>
          <a:bodyPr/>
          <a:lstStyle/>
          <a:p>
            <a:fld id="{5DD3DB80-B894-403A-B48E-6FDC1A72010E}" type="slidenum">
              <a:rPr lang="zh-CN" altLang="en-US" smtClean="0"/>
              <a:pPr/>
              <a:t>6</a:t>
            </a:fld>
            <a:endParaRPr lang="zh-CN" altLang="en-US"/>
          </a:p>
        </p:txBody>
      </p:sp>
      <p:pic>
        <p:nvPicPr>
          <p:cNvPr id="3" name="图片 2">
            <a:extLst>
              <a:ext uri="{FF2B5EF4-FFF2-40B4-BE49-F238E27FC236}">
                <a16:creationId xmlns:a16="http://schemas.microsoft.com/office/drawing/2014/main" id="{A2D2A437-0684-44E0-B0DC-D5089C6183DA}"/>
              </a:ext>
            </a:extLst>
          </p:cNvPr>
          <p:cNvPicPr>
            <a:picLocks noChangeAspect="1"/>
          </p:cNvPicPr>
          <p:nvPr/>
        </p:nvPicPr>
        <p:blipFill>
          <a:blip r:embed="rId2"/>
          <a:stretch>
            <a:fillRect/>
          </a:stretch>
        </p:blipFill>
        <p:spPr>
          <a:xfrm>
            <a:off x="2124843" y="1864343"/>
            <a:ext cx="7267575" cy="1847850"/>
          </a:xfrm>
          <a:prstGeom prst="rect">
            <a:avLst/>
          </a:prstGeom>
        </p:spPr>
      </p:pic>
      <p:pic>
        <p:nvPicPr>
          <p:cNvPr id="9" name="图片 8">
            <a:extLst>
              <a:ext uri="{FF2B5EF4-FFF2-40B4-BE49-F238E27FC236}">
                <a16:creationId xmlns:a16="http://schemas.microsoft.com/office/drawing/2014/main" id="{3E5BBA8B-BD44-42BB-BFAA-5492571869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6503" y="4465087"/>
            <a:ext cx="1304925" cy="1304925"/>
          </a:xfrm>
          <a:prstGeom prst="rect">
            <a:avLst/>
          </a:prstGeom>
        </p:spPr>
      </p:pic>
      <p:sp>
        <p:nvSpPr>
          <p:cNvPr id="10" name="矩形 9">
            <a:extLst>
              <a:ext uri="{FF2B5EF4-FFF2-40B4-BE49-F238E27FC236}">
                <a16:creationId xmlns:a16="http://schemas.microsoft.com/office/drawing/2014/main" id="{D7B5220E-4AC1-438C-8BCB-9F45153D10E1}"/>
              </a:ext>
            </a:extLst>
          </p:cNvPr>
          <p:cNvSpPr/>
          <p:nvPr/>
        </p:nvSpPr>
        <p:spPr>
          <a:xfrm>
            <a:off x="4815595" y="1182065"/>
            <a:ext cx="2146742" cy="369332"/>
          </a:xfrm>
          <a:prstGeom prst="rect">
            <a:avLst/>
          </a:prstGeom>
        </p:spPr>
        <p:txBody>
          <a:bodyPr wrap="none">
            <a:spAutoFit/>
          </a:bodyPr>
          <a:lstStyle/>
          <a:p>
            <a:r>
              <a:rPr lang="zh-CN" altLang="en-US" dirty="0">
                <a:latin typeface="等线" panose="02010600030101010101" pitchFamily="2" charset="-122"/>
                <a:ea typeface="等线" panose="02010600030101010101" pitchFamily="2" charset="-122"/>
              </a:rPr>
              <a:t>Period-2 oscillators</a:t>
            </a:r>
          </a:p>
        </p:txBody>
      </p:sp>
      <p:sp>
        <p:nvSpPr>
          <p:cNvPr id="11" name="矩形 10">
            <a:extLst>
              <a:ext uri="{FF2B5EF4-FFF2-40B4-BE49-F238E27FC236}">
                <a16:creationId xmlns:a16="http://schemas.microsoft.com/office/drawing/2014/main" id="{C752AC30-A390-4763-9717-B319E6D3815C}"/>
              </a:ext>
            </a:extLst>
          </p:cNvPr>
          <p:cNvSpPr/>
          <p:nvPr/>
        </p:nvSpPr>
        <p:spPr>
          <a:xfrm>
            <a:off x="2236322" y="3840473"/>
            <a:ext cx="8313784" cy="369332"/>
          </a:xfrm>
          <a:prstGeom prst="rect">
            <a:avLst/>
          </a:prstGeom>
        </p:spPr>
        <p:txBody>
          <a:bodyPr wrap="square">
            <a:spAutoFit/>
          </a:bodyPr>
          <a:lstStyle/>
          <a:p>
            <a:r>
              <a:rPr lang="en-US" altLang="zh-CN" dirty="0">
                <a:latin typeface="等线" panose="02010600030101010101" pitchFamily="2" charset="-122"/>
                <a:ea typeface="等线" panose="02010600030101010101" pitchFamily="2" charset="-122"/>
              </a:rPr>
              <a:t>P</a:t>
            </a:r>
            <a:r>
              <a:rPr lang="zh-CN" altLang="en-US" dirty="0">
                <a:latin typeface="等线" panose="02010600030101010101" pitchFamily="2" charset="-122"/>
                <a:ea typeface="等线" panose="02010600030101010101" pitchFamily="2" charset="-122"/>
              </a:rPr>
              <a:t>eriod</a:t>
            </a:r>
            <a:r>
              <a:rPr lang="en-US" altLang="zh-CN" dirty="0">
                <a:latin typeface="等线" panose="02010600030101010101" pitchFamily="2" charset="-122"/>
                <a:ea typeface="等线" panose="02010600030101010101" pitchFamily="2" charset="-122"/>
              </a:rPr>
              <a:t>-</a:t>
            </a:r>
            <a:r>
              <a:rPr lang="zh-CN" altLang="en-US" dirty="0">
                <a:latin typeface="等线" panose="02010600030101010101" pitchFamily="2" charset="-122"/>
                <a:ea typeface="等线" panose="02010600030101010101" pitchFamily="2" charset="-122"/>
              </a:rPr>
              <a:t>3 oscillator known as the CP-pulsar displaying its three different states</a:t>
            </a:r>
          </a:p>
        </p:txBody>
      </p:sp>
    </p:spTree>
    <p:extLst>
      <p:ext uri="{BB962C8B-B14F-4D97-AF65-F5344CB8AC3E}">
        <p14:creationId xmlns:p14="http://schemas.microsoft.com/office/powerpoint/2010/main" val="34976552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E03B2E-DF00-4939-BB66-E1E084B9C776}"/>
              </a:ext>
            </a:extLst>
          </p:cNvPr>
          <p:cNvSpPr>
            <a:spLocks noGrp="1"/>
          </p:cNvSpPr>
          <p:nvPr>
            <p:ph type="title"/>
          </p:nvPr>
        </p:nvSpPr>
        <p:spPr/>
        <p:txBody>
          <a:bodyPr/>
          <a:lstStyle/>
          <a:p>
            <a:r>
              <a:rPr lang="en-US" altLang="zh-CN" dirty="0"/>
              <a:t> Pattern-Gliders and Spaceships</a:t>
            </a:r>
            <a:endParaRPr lang="zh-CN" altLang="en-US" dirty="0"/>
          </a:p>
        </p:txBody>
      </p:sp>
      <p:sp>
        <p:nvSpPr>
          <p:cNvPr id="4" name="灯片编号占位符 3">
            <a:extLst>
              <a:ext uri="{FF2B5EF4-FFF2-40B4-BE49-F238E27FC236}">
                <a16:creationId xmlns:a16="http://schemas.microsoft.com/office/drawing/2014/main" id="{8F12BDAD-E953-4EC9-BD15-31EDF5D0B745}"/>
              </a:ext>
            </a:extLst>
          </p:cNvPr>
          <p:cNvSpPr>
            <a:spLocks noGrp="1"/>
          </p:cNvSpPr>
          <p:nvPr>
            <p:ph type="sldNum" sz="quarter" idx="12"/>
          </p:nvPr>
        </p:nvSpPr>
        <p:spPr>
          <a:xfrm>
            <a:off x="8610599" y="5584859"/>
            <a:ext cx="2909888" cy="206381"/>
          </a:xfrm>
        </p:spPr>
        <p:txBody>
          <a:bodyPr/>
          <a:lstStyle/>
          <a:p>
            <a:fld id="{5DD3DB80-B894-403A-B48E-6FDC1A72010E}" type="slidenum">
              <a:rPr lang="zh-CN" altLang="en-US" smtClean="0"/>
              <a:pPr/>
              <a:t>7</a:t>
            </a:fld>
            <a:endParaRPr lang="zh-CN" altLang="en-US"/>
          </a:p>
        </p:txBody>
      </p:sp>
      <p:pic>
        <p:nvPicPr>
          <p:cNvPr id="6" name="图片 5">
            <a:extLst>
              <a:ext uri="{FF2B5EF4-FFF2-40B4-BE49-F238E27FC236}">
                <a16:creationId xmlns:a16="http://schemas.microsoft.com/office/drawing/2014/main" id="{57040D3E-F655-46FA-A9ED-FE3B1F4DBC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924" y="1441690"/>
            <a:ext cx="800100" cy="800100"/>
          </a:xfrm>
          <a:prstGeom prst="rect">
            <a:avLst/>
          </a:prstGeom>
        </p:spPr>
      </p:pic>
      <p:sp>
        <p:nvSpPr>
          <p:cNvPr id="7" name="矩形 6">
            <a:extLst>
              <a:ext uri="{FF2B5EF4-FFF2-40B4-BE49-F238E27FC236}">
                <a16:creationId xmlns:a16="http://schemas.microsoft.com/office/drawing/2014/main" id="{CDE5E188-E5E1-42F1-9EFD-8AF9CB290AC4}"/>
              </a:ext>
            </a:extLst>
          </p:cNvPr>
          <p:cNvSpPr/>
          <p:nvPr/>
        </p:nvSpPr>
        <p:spPr>
          <a:xfrm>
            <a:off x="1831676" y="1441690"/>
            <a:ext cx="9688811" cy="584775"/>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r>
              <a:rPr lang="zh-CN" altLang="en-US" sz="1600" b="1" dirty="0">
                <a:solidFill>
                  <a:srgbClr val="ED6D00"/>
                </a:solidFill>
                <a:latin typeface="等线" panose="02010600030101010101" pitchFamily="2" charset="-122"/>
                <a:ea typeface="等线" panose="02010600030101010101" pitchFamily="2" charset="-122"/>
              </a:rPr>
              <a:t>Gliders are another 5-cell configuration and they actually move one cell diagonally at the fourth time step </a:t>
            </a:r>
            <a:r>
              <a:rPr lang="en-US" altLang="zh-CN" sz="1600" b="1" dirty="0">
                <a:solidFill>
                  <a:srgbClr val="ED6D00"/>
                </a:solidFill>
                <a:latin typeface="等线" panose="02010600030101010101" pitchFamily="2" charset="-122"/>
                <a:ea typeface="等线" panose="02010600030101010101" pitchFamily="2" charset="-122"/>
              </a:rPr>
              <a:t>.</a:t>
            </a:r>
            <a:endParaRPr lang="zh-CN" altLang="en-US" sz="1600" b="1" dirty="0">
              <a:solidFill>
                <a:srgbClr val="ED6D00"/>
              </a:solidFill>
              <a:latin typeface="等线" panose="02010600030101010101" pitchFamily="2" charset="-122"/>
              <a:ea typeface="等线" panose="02010600030101010101" pitchFamily="2" charset="-122"/>
            </a:endParaRPr>
          </a:p>
        </p:txBody>
      </p:sp>
      <p:sp>
        <p:nvSpPr>
          <p:cNvPr id="9" name="文本框 8">
            <a:extLst>
              <a:ext uri="{FF2B5EF4-FFF2-40B4-BE49-F238E27FC236}">
                <a16:creationId xmlns:a16="http://schemas.microsoft.com/office/drawing/2014/main" id="{EE773A49-59DE-4969-B31F-D16EDCCC7176}"/>
              </a:ext>
            </a:extLst>
          </p:cNvPr>
          <p:cNvSpPr txBox="1"/>
          <p:nvPr/>
        </p:nvSpPr>
        <p:spPr>
          <a:xfrm>
            <a:off x="669924" y="2303253"/>
            <a:ext cx="10850563"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zh-CN" dirty="0">
                <a:latin typeface="等线" panose="02010600030101010101" pitchFamily="2" charset="-122"/>
                <a:ea typeface="等线" panose="02010600030101010101" pitchFamily="2" charset="-122"/>
              </a:rPr>
              <a:t>By time step t + 4 the glider is reflected once again back to its original orientation, but one cell (diagonally) displaced. This 4-cycle is then endlessly repeated. </a:t>
            </a:r>
            <a:endParaRPr lang="zh-CN" altLang="en-US" dirty="0">
              <a:latin typeface="等线" panose="02010600030101010101" pitchFamily="2" charset="-122"/>
              <a:ea typeface="等线" panose="02010600030101010101" pitchFamily="2" charset="-122"/>
            </a:endParaRPr>
          </a:p>
        </p:txBody>
      </p:sp>
      <p:sp>
        <p:nvSpPr>
          <p:cNvPr id="10" name="文本框 9">
            <a:extLst>
              <a:ext uri="{FF2B5EF4-FFF2-40B4-BE49-F238E27FC236}">
                <a16:creationId xmlns:a16="http://schemas.microsoft.com/office/drawing/2014/main" id="{44F04F89-1DDD-41D2-ABF7-37998A1797D8}"/>
              </a:ext>
            </a:extLst>
          </p:cNvPr>
          <p:cNvSpPr txBox="1"/>
          <p:nvPr/>
        </p:nvSpPr>
        <p:spPr>
          <a:xfrm>
            <a:off x="669923" y="3063029"/>
            <a:ext cx="10850563" cy="120032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zh-CN" dirty="0">
                <a:latin typeface="等线" panose="02010600030101010101" pitchFamily="2" charset="-122"/>
                <a:ea typeface="等线" panose="02010600030101010101" pitchFamily="2" charset="-122"/>
              </a:rPr>
              <a:t>The maximum speed that information can propagate from one cell to another (either horizontally, vertically, or diagonally) is one cell per generation. In Life, this is known as the speed of light (c). Since the glider</a:t>
            </a:r>
          </a:p>
          <a:p>
            <a:r>
              <a:rPr lang="en-US" altLang="zh-CN" dirty="0">
                <a:latin typeface="等线" panose="02010600030101010101" pitchFamily="2" charset="-122"/>
                <a:ea typeface="等线" panose="02010600030101010101" pitchFamily="2" charset="-122"/>
              </a:rPr>
              <a:t>moves exactly one diagonal cell after four generations, it is said to move at one-fourth the speed of light (c/4).</a:t>
            </a:r>
            <a:endParaRPr lang="zh-CN" altLang="en-US" dirty="0">
              <a:latin typeface="等线" panose="02010600030101010101" pitchFamily="2" charset="-122"/>
              <a:ea typeface="等线" panose="02010600030101010101" pitchFamily="2" charset="-122"/>
            </a:endParaRPr>
          </a:p>
        </p:txBody>
      </p:sp>
      <p:pic>
        <p:nvPicPr>
          <p:cNvPr id="12" name="图片 11">
            <a:extLst>
              <a:ext uri="{FF2B5EF4-FFF2-40B4-BE49-F238E27FC236}">
                <a16:creationId xmlns:a16="http://schemas.microsoft.com/office/drawing/2014/main" id="{CB9D049E-F46B-4336-90AC-E052C6886E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923" y="4676637"/>
            <a:ext cx="1200150" cy="933450"/>
          </a:xfrm>
          <a:prstGeom prst="rect">
            <a:avLst/>
          </a:prstGeom>
        </p:spPr>
      </p:pic>
      <p:sp>
        <p:nvSpPr>
          <p:cNvPr id="13" name="矩形 12">
            <a:extLst>
              <a:ext uri="{FF2B5EF4-FFF2-40B4-BE49-F238E27FC236}">
                <a16:creationId xmlns:a16="http://schemas.microsoft.com/office/drawing/2014/main" id="{B80AEE7C-D46A-4F3E-BF0E-D77CA1CDBA6B}"/>
              </a:ext>
            </a:extLst>
          </p:cNvPr>
          <p:cNvSpPr/>
          <p:nvPr/>
        </p:nvSpPr>
        <p:spPr>
          <a:xfrm>
            <a:off x="2030083" y="4686757"/>
            <a:ext cx="9490403" cy="584775"/>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b="1" dirty="0">
                <a:solidFill>
                  <a:srgbClr val="ED6D00"/>
                </a:solidFill>
                <a:latin typeface="等线" panose="02010600030101010101" pitchFamily="2" charset="-122"/>
                <a:ea typeface="等线" panose="02010600030101010101" pitchFamily="2" charset="-122"/>
              </a:rPr>
              <a:t>Conway has proved that the maximum speed of any configuration moving horizontally or vertically is c/2. Configurations that actually do move at this speed are what Conway called ‘spaceships’</a:t>
            </a:r>
            <a:endParaRPr lang="zh-CN" altLang="en-US" sz="1600" b="1" dirty="0">
              <a:solidFill>
                <a:srgbClr val="ED6D00"/>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971255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E03B2E-DF00-4939-BB66-E1E084B9C776}"/>
              </a:ext>
            </a:extLst>
          </p:cNvPr>
          <p:cNvSpPr>
            <a:spLocks noGrp="1"/>
          </p:cNvSpPr>
          <p:nvPr>
            <p:ph type="title"/>
          </p:nvPr>
        </p:nvSpPr>
        <p:spPr/>
        <p:txBody>
          <a:bodyPr/>
          <a:lstStyle/>
          <a:p>
            <a:r>
              <a:rPr lang="en-US" altLang="zh-CN" dirty="0"/>
              <a:t> Pattern-Glider gun</a:t>
            </a:r>
            <a:endParaRPr lang="zh-CN" altLang="en-US" dirty="0"/>
          </a:p>
        </p:txBody>
      </p:sp>
      <p:sp>
        <p:nvSpPr>
          <p:cNvPr id="4" name="灯片编号占位符 3">
            <a:extLst>
              <a:ext uri="{FF2B5EF4-FFF2-40B4-BE49-F238E27FC236}">
                <a16:creationId xmlns:a16="http://schemas.microsoft.com/office/drawing/2014/main" id="{8F12BDAD-E953-4EC9-BD15-31EDF5D0B745}"/>
              </a:ext>
            </a:extLst>
          </p:cNvPr>
          <p:cNvSpPr>
            <a:spLocks noGrp="1"/>
          </p:cNvSpPr>
          <p:nvPr>
            <p:ph type="sldNum" sz="quarter" idx="12"/>
          </p:nvPr>
        </p:nvSpPr>
        <p:spPr/>
        <p:txBody>
          <a:bodyPr/>
          <a:lstStyle/>
          <a:p>
            <a:fld id="{5DD3DB80-B894-403A-B48E-6FDC1A72010E}" type="slidenum">
              <a:rPr lang="zh-CN" altLang="en-US" smtClean="0"/>
              <a:pPr/>
              <a:t>8</a:t>
            </a:fld>
            <a:endParaRPr lang="zh-CN" altLang="en-US"/>
          </a:p>
        </p:txBody>
      </p:sp>
      <p:sp>
        <p:nvSpPr>
          <p:cNvPr id="7" name="矩形 6">
            <a:extLst>
              <a:ext uri="{FF2B5EF4-FFF2-40B4-BE49-F238E27FC236}">
                <a16:creationId xmlns:a16="http://schemas.microsoft.com/office/drawing/2014/main" id="{CDE5E188-E5E1-42F1-9EFD-8AF9CB290AC4}"/>
              </a:ext>
            </a:extLst>
          </p:cNvPr>
          <p:cNvSpPr/>
          <p:nvPr/>
        </p:nvSpPr>
        <p:spPr>
          <a:xfrm>
            <a:off x="3433313" y="1460521"/>
            <a:ext cx="8156185" cy="584775"/>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b="1" dirty="0">
                <a:solidFill>
                  <a:srgbClr val="ED6D00"/>
                </a:solidFill>
                <a:latin typeface="等线" panose="02010600030101010101" pitchFamily="2" charset="-122"/>
                <a:ea typeface="等线" panose="02010600030101010101" pitchFamily="2" charset="-122"/>
              </a:rPr>
              <a:t>Would indefinitely generate gliders , thus disproving Conway’s conjecture that the number of live cells cannot grow without bound.</a:t>
            </a:r>
            <a:endParaRPr lang="zh-CN" altLang="en-US" sz="1600" b="1" dirty="0">
              <a:solidFill>
                <a:srgbClr val="ED6D00"/>
              </a:solidFill>
              <a:latin typeface="等线" panose="02010600030101010101" pitchFamily="2" charset="-122"/>
              <a:ea typeface="等线" panose="02010600030101010101" pitchFamily="2" charset="-122"/>
            </a:endParaRPr>
          </a:p>
        </p:txBody>
      </p:sp>
      <p:sp>
        <p:nvSpPr>
          <p:cNvPr id="9" name="文本框 8">
            <a:extLst>
              <a:ext uri="{FF2B5EF4-FFF2-40B4-BE49-F238E27FC236}">
                <a16:creationId xmlns:a16="http://schemas.microsoft.com/office/drawing/2014/main" id="{EE773A49-59DE-4969-B31F-D16EDCCC7176}"/>
              </a:ext>
            </a:extLst>
          </p:cNvPr>
          <p:cNvSpPr txBox="1"/>
          <p:nvPr/>
        </p:nvSpPr>
        <p:spPr>
          <a:xfrm>
            <a:off x="3433313" y="2536162"/>
            <a:ext cx="8156185" cy="120032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zh-CN" dirty="0">
                <a:latin typeface="等线" panose="02010600030101010101" pitchFamily="2" charset="-122"/>
                <a:ea typeface="等线" panose="02010600030101010101" pitchFamily="2" charset="-122"/>
              </a:rPr>
              <a:t>This arose out of work done by Robert April, Michael Beeler, R. William Gosper Jr., Richard Howell, Richard </a:t>
            </a:r>
            <a:r>
              <a:rPr lang="en-US" altLang="zh-CN" dirty="0" err="1">
                <a:latin typeface="等线" panose="02010600030101010101" pitchFamily="2" charset="-122"/>
                <a:ea typeface="等线" panose="02010600030101010101" pitchFamily="2" charset="-122"/>
              </a:rPr>
              <a:t>Schroeppel</a:t>
            </a:r>
            <a:r>
              <a:rPr lang="en-US" altLang="zh-CN" dirty="0">
                <a:latin typeface="等线" panose="02010600030101010101" pitchFamily="2" charset="-122"/>
                <a:ea typeface="等线" panose="02010600030101010101" pitchFamily="2" charset="-122"/>
              </a:rPr>
              <a:t> and Michael </a:t>
            </a:r>
            <a:r>
              <a:rPr lang="en-US" altLang="zh-CN" dirty="0" err="1">
                <a:latin typeface="等线" panose="02010600030101010101" pitchFamily="2" charset="-122"/>
                <a:ea typeface="等线" panose="02010600030101010101" pitchFamily="2" charset="-122"/>
              </a:rPr>
              <a:t>Speciner</a:t>
            </a:r>
            <a:r>
              <a:rPr lang="en-US" altLang="zh-CN" dirty="0">
                <a:latin typeface="等线" panose="02010600030101010101" pitchFamily="2" charset="-122"/>
                <a:ea typeface="等线" panose="02010600030101010101" pitchFamily="2" charset="-122"/>
              </a:rPr>
              <a:t> who were in the Artificial Intelligence Project at M.I.T. In November, 1970 they claimed the $50 prize offered by Conway.</a:t>
            </a:r>
            <a:endParaRPr lang="zh-CN" altLang="en-US" dirty="0">
              <a:latin typeface="等线" panose="02010600030101010101" pitchFamily="2" charset="-122"/>
              <a:ea typeface="等线" panose="02010600030101010101" pitchFamily="2" charset="-122"/>
            </a:endParaRPr>
          </a:p>
        </p:txBody>
      </p:sp>
      <p:pic>
        <p:nvPicPr>
          <p:cNvPr id="5" name="图片 4">
            <a:extLst>
              <a:ext uri="{FF2B5EF4-FFF2-40B4-BE49-F238E27FC236}">
                <a16:creationId xmlns:a16="http://schemas.microsoft.com/office/drawing/2014/main" id="{F027B4C4-683E-41D3-AD3D-E38A664578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242" y="1460521"/>
            <a:ext cx="2733999" cy="1968479"/>
          </a:xfrm>
          <a:prstGeom prst="rect">
            <a:avLst/>
          </a:prstGeom>
        </p:spPr>
      </p:pic>
    </p:spTree>
    <p:extLst>
      <p:ext uri="{BB962C8B-B14F-4D97-AF65-F5344CB8AC3E}">
        <p14:creationId xmlns:p14="http://schemas.microsoft.com/office/powerpoint/2010/main" val="4050176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2560B5-A3EB-4CC3-982F-E49941B7ADB9}"/>
              </a:ext>
            </a:extLst>
          </p:cNvPr>
          <p:cNvSpPr>
            <a:spLocks noGrp="1"/>
          </p:cNvSpPr>
          <p:nvPr>
            <p:ph type="title"/>
          </p:nvPr>
        </p:nvSpPr>
        <p:spPr/>
        <p:txBody>
          <a:bodyPr/>
          <a:lstStyle/>
          <a:p>
            <a:r>
              <a:rPr lang="en-US" altLang="zh-CN" dirty="0"/>
              <a:t>Garden of Eden</a:t>
            </a:r>
            <a:endParaRPr lang="zh-CN" altLang="en-US" dirty="0"/>
          </a:p>
        </p:txBody>
      </p:sp>
      <p:sp>
        <p:nvSpPr>
          <p:cNvPr id="4" name="灯片编号占位符 3">
            <a:extLst>
              <a:ext uri="{FF2B5EF4-FFF2-40B4-BE49-F238E27FC236}">
                <a16:creationId xmlns:a16="http://schemas.microsoft.com/office/drawing/2014/main" id="{4FD3884D-BED1-474C-901E-0D298AB3AF0B}"/>
              </a:ext>
            </a:extLst>
          </p:cNvPr>
          <p:cNvSpPr>
            <a:spLocks noGrp="1"/>
          </p:cNvSpPr>
          <p:nvPr>
            <p:ph type="sldNum" sz="quarter" idx="12"/>
          </p:nvPr>
        </p:nvSpPr>
        <p:spPr/>
        <p:txBody>
          <a:bodyPr/>
          <a:lstStyle/>
          <a:p>
            <a:fld id="{5DD3DB80-B894-403A-B48E-6FDC1A72010E}" type="slidenum">
              <a:rPr lang="zh-CN" altLang="en-US" smtClean="0"/>
              <a:pPr/>
              <a:t>9</a:t>
            </a:fld>
            <a:endParaRPr lang="zh-CN" altLang="en-US"/>
          </a:p>
        </p:txBody>
      </p:sp>
      <p:pic>
        <p:nvPicPr>
          <p:cNvPr id="3" name="图片 2">
            <a:extLst>
              <a:ext uri="{FF2B5EF4-FFF2-40B4-BE49-F238E27FC236}">
                <a16:creationId xmlns:a16="http://schemas.microsoft.com/office/drawing/2014/main" id="{0955EB48-EE94-43D4-9F76-E03488384C47}"/>
              </a:ext>
            </a:extLst>
          </p:cNvPr>
          <p:cNvPicPr>
            <a:picLocks noChangeAspect="1"/>
          </p:cNvPicPr>
          <p:nvPr/>
        </p:nvPicPr>
        <p:blipFill>
          <a:blip r:embed="rId2"/>
          <a:stretch>
            <a:fillRect/>
          </a:stretch>
        </p:blipFill>
        <p:spPr>
          <a:xfrm>
            <a:off x="2345668" y="2857399"/>
            <a:ext cx="7658100" cy="2428875"/>
          </a:xfrm>
          <a:prstGeom prst="rect">
            <a:avLst/>
          </a:prstGeom>
        </p:spPr>
      </p:pic>
      <p:sp>
        <p:nvSpPr>
          <p:cNvPr id="6" name="矩形 5">
            <a:extLst>
              <a:ext uri="{FF2B5EF4-FFF2-40B4-BE49-F238E27FC236}">
                <a16:creationId xmlns:a16="http://schemas.microsoft.com/office/drawing/2014/main" id="{631E5488-7D7B-4918-A3F7-B0EDD4764653}"/>
              </a:ext>
            </a:extLst>
          </p:cNvPr>
          <p:cNvSpPr/>
          <p:nvPr/>
        </p:nvSpPr>
        <p:spPr>
          <a:xfrm>
            <a:off x="2345668" y="5594132"/>
            <a:ext cx="8150089" cy="646331"/>
          </a:xfrm>
          <a:prstGeom prst="rect">
            <a:avLst/>
          </a:prstGeom>
        </p:spPr>
        <p:txBody>
          <a:bodyPr wrap="square">
            <a:spAutoFit/>
          </a:bodyPr>
          <a:lstStyle/>
          <a:p>
            <a:r>
              <a:rPr lang="zh-CN" altLang="en-US" dirty="0">
                <a:solidFill>
                  <a:srgbClr val="ED6D00"/>
                </a:solidFill>
                <a:latin typeface="等线" panose="02010600030101010101" pitchFamily="2" charset="-122"/>
                <a:ea typeface="等线" panose="02010600030101010101" pitchFamily="2" charset="-122"/>
              </a:rPr>
              <a:t>The Garden of Eden configurations for the Game of Life of Roger Banks (left) and Achim Flammenkamp, having 226 and 143 live cells respectively .</a:t>
            </a:r>
          </a:p>
        </p:txBody>
      </p:sp>
      <p:sp>
        <p:nvSpPr>
          <p:cNvPr id="7" name="矩形 6">
            <a:extLst>
              <a:ext uri="{FF2B5EF4-FFF2-40B4-BE49-F238E27FC236}">
                <a16:creationId xmlns:a16="http://schemas.microsoft.com/office/drawing/2014/main" id="{E26E0857-C031-4FF9-8094-F460894F964A}"/>
              </a:ext>
            </a:extLst>
          </p:cNvPr>
          <p:cNvSpPr/>
          <p:nvPr/>
        </p:nvSpPr>
        <p:spPr>
          <a:xfrm>
            <a:off x="669924" y="1233363"/>
            <a:ext cx="10650746" cy="923330"/>
          </a:xfrm>
          <a:prstGeom prst="rect">
            <a:avLst/>
          </a:prstGeom>
        </p:spPr>
        <p:txBody>
          <a:bodyPr wrap="square">
            <a:spAutoFit/>
          </a:bodyPr>
          <a:lstStyle/>
          <a:p>
            <a:r>
              <a:rPr lang="zh-CN" altLang="en-US" dirty="0">
                <a:latin typeface="等线" panose="02010600030101010101" pitchFamily="2" charset="-122"/>
                <a:ea typeface="等线" panose="02010600030101010101" pitchFamily="2" charset="-122"/>
              </a:rPr>
              <a:t>It is natural to ask if there are some patterns of cells that do not arise at all in the evolution of the system?</a:t>
            </a:r>
            <a:r>
              <a:rPr lang="en-US" altLang="zh-CN" dirty="0">
                <a:latin typeface="等线" panose="02010600030101010101" pitchFamily="2" charset="-122"/>
                <a:ea typeface="等线" panose="02010600030101010101" pitchFamily="2" charset="-122"/>
              </a:rPr>
              <a:t> A cellular automaton configuration that can have no prior configuration generating it (via the underlying local transition function) is called a </a:t>
            </a:r>
            <a:r>
              <a:rPr lang="en-US" altLang="zh-CN" dirty="0">
                <a:solidFill>
                  <a:srgbClr val="ED6D00"/>
                </a:solidFill>
                <a:latin typeface="等线" panose="02010600030101010101" pitchFamily="2" charset="-122"/>
                <a:ea typeface="等线" panose="02010600030101010101" pitchFamily="2" charset="-122"/>
              </a:rPr>
              <a:t>Garden of Eden pattern</a:t>
            </a:r>
            <a:endParaRPr lang="zh-CN" altLang="en-US" dirty="0">
              <a:solidFill>
                <a:srgbClr val="ED6D00"/>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411748474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GuidesStyle_Normal&quot;,&quot;Name&quot;:&quot;正常&quot;,&quot;HeaderHeight&quot;:15.0,&quot;FooterHeight&quot;:9.0,&quot;SideMargin&quot;:5.5,&quot;TopMargin&quot;:0.0,&quot;BottomMargin&quot;:0.0,&quot;IntervalMargin&quot;:1.5}"/>
  <p:tag name="THINKCELLUNDODONOTDELETE" val="0"/>
  <p:tag name="ISLIDE.THEME" val="#210292"/>
</p:tagLst>
</file>

<file path=ppt/tags/tag2.xml><?xml version="1.0" encoding="utf-8"?>
<p:tagLst xmlns:a="http://schemas.openxmlformats.org/drawingml/2006/main" xmlns:r="http://schemas.openxmlformats.org/officeDocument/2006/relationships" xmlns:p="http://schemas.openxmlformats.org/presentationml/2006/main">
  <p:tag name="ISLIDE.THEME" val="https://www.islide.cc;"/>
</p:tagLst>
</file>

<file path=ppt/tags/tag3.xml><?xml version="1.0" encoding="utf-8"?>
<p:tagLst xmlns:a="http://schemas.openxmlformats.org/drawingml/2006/main" xmlns:r="http://schemas.openxmlformats.org/officeDocument/2006/relationships" xmlns:p="http://schemas.openxmlformats.org/presentationml/2006/main">
  <p:tag name="ISLIDE.DIAGRAM" val="#185936;"/>
</p:tagLst>
</file>

<file path=ppt/tags/tag4.xml><?xml version="1.0" encoding="utf-8"?>
<p:tagLst xmlns:a="http://schemas.openxmlformats.org/drawingml/2006/main" xmlns:r="http://schemas.openxmlformats.org/officeDocument/2006/relationships" xmlns:p="http://schemas.openxmlformats.org/presentationml/2006/main">
  <p:tag name="ISLIDE.DIAGRAM" val="264761"/>
</p:tagLst>
</file>

<file path=ppt/tags/tag5.xml><?xml version="1.0" encoding="utf-8"?>
<p:tagLst xmlns:a="http://schemas.openxmlformats.org/drawingml/2006/main" xmlns:r="http://schemas.openxmlformats.org/officeDocument/2006/relationships" xmlns:p="http://schemas.openxmlformats.org/presentationml/2006/main">
  <p:tag name="ISLIDE.THEME" val="https://www.islide.cc;"/>
</p:tagLst>
</file>

<file path=ppt/theme/theme1.xml><?xml version="1.0" encoding="utf-8"?>
<a:theme xmlns:a="http://schemas.openxmlformats.org/drawingml/2006/main" name="主题5">
  <a:themeElements>
    <a:clrScheme name="房利美">
      <a:dk1>
        <a:srgbClr val="000000"/>
      </a:dk1>
      <a:lt1>
        <a:srgbClr val="FFFFFF"/>
      </a:lt1>
      <a:dk2>
        <a:srgbClr val="768394"/>
      </a:dk2>
      <a:lt2>
        <a:srgbClr val="F0F0F0"/>
      </a:lt2>
      <a:accent1>
        <a:srgbClr val="F08300"/>
      </a:accent1>
      <a:accent2>
        <a:srgbClr val="B9B9B9"/>
      </a:accent2>
      <a:accent3>
        <a:srgbClr val="898D90"/>
      </a:accent3>
      <a:accent4>
        <a:srgbClr val="7B7A76"/>
      </a:accent4>
      <a:accent5>
        <a:srgbClr val="6A6D6F"/>
      </a:accent5>
      <a:accent6>
        <a:srgbClr val="4F5153"/>
      </a:accent6>
      <a:hlink>
        <a:srgbClr val="4472C4"/>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房利美">
    <a:dk1>
      <a:srgbClr val="000000"/>
    </a:dk1>
    <a:lt1>
      <a:srgbClr val="FFFFFF"/>
    </a:lt1>
    <a:dk2>
      <a:srgbClr val="768394"/>
    </a:dk2>
    <a:lt2>
      <a:srgbClr val="F0F0F0"/>
    </a:lt2>
    <a:accent1>
      <a:srgbClr val="F08300"/>
    </a:accent1>
    <a:accent2>
      <a:srgbClr val="B9B9B9"/>
    </a:accent2>
    <a:accent3>
      <a:srgbClr val="898D90"/>
    </a:accent3>
    <a:accent4>
      <a:srgbClr val="7B7A76"/>
    </a:accent4>
    <a:accent5>
      <a:srgbClr val="6A6D6F"/>
    </a:accent5>
    <a:accent6>
      <a:srgbClr val="4F5153"/>
    </a:accent6>
    <a:hlink>
      <a:srgbClr val="4472C4"/>
    </a:hlink>
    <a:folHlink>
      <a:srgbClr val="BFBFBF"/>
    </a:folHlink>
  </a:clrScheme>
</a:themeOverride>
</file>

<file path=ppt/theme/themeOverride2.xml><?xml version="1.0" encoding="utf-8"?>
<a:themeOverride xmlns:a="http://schemas.openxmlformats.org/drawingml/2006/main">
  <a:clrScheme name="房利美">
    <a:dk1>
      <a:srgbClr val="000000"/>
    </a:dk1>
    <a:lt1>
      <a:srgbClr val="FFFFFF"/>
    </a:lt1>
    <a:dk2>
      <a:srgbClr val="768394"/>
    </a:dk2>
    <a:lt2>
      <a:srgbClr val="F0F0F0"/>
    </a:lt2>
    <a:accent1>
      <a:srgbClr val="F08300"/>
    </a:accent1>
    <a:accent2>
      <a:srgbClr val="B9B9B9"/>
    </a:accent2>
    <a:accent3>
      <a:srgbClr val="898D90"/>
    </a:accent3>
    <a:accent4>
      <a:srgbClr val="7B7A76"/>
    </a:accent4>
    <a:accent5>
      <a:srgbClr val="6A6D6F"/>
    </a:accent5>
    <a:accent6>
      <a:srgbClr val="4F5153"/>
    </a:accent6>
    <a:hlink>
      <a:srgbClr val="4472C4"/>
    </a:hlink>
    <a:folHlink>
      <a:srgbClr val="BFBFB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文档" ma:contentTypeID="0x0101009EB7DBE4EAF0844CA28C124A9A053669" ma:contentTypeVersion="10" ma:contentTypeDescription="新建文档。" ma:contentTypeScope="" ma:versionID="68e009146a41d54aa3899b4bf3b4450a">
  <xsd:schema xmlns:xsd="http://www.w3.org/2001/XMLSchema" xmlns:xs="http://www.w3.org/2001/XMLSchema" xmlns:p="http://schemas.microsoft.com/office/2006/metadata/properties" xmlns:ns3="0e37c74e-3680-41c1-b739-ebcaa72cd5de" targetNamespace="http://schemas.microsoft.com/office/2006/metadata/properties" ma:root="true" ma:fieldsID="42da4a4848648c62afe9fa2560f74c14" ns3:_="">
    <xsd:import namespace="0e37c74e-3680-41c1-b739-ebcaa72cd5d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37c74e-3680-41c1-b739-ebcaa72cd5d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内容类型"/>
        <xsd:element ref="dc:title" minOccurs="0" maxOccurs="1" ma:index="4" ma:displayName="标题"/>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0D0AA84-7D16-497E-A192-2605E5DB95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e37c74e-3680-41c1-b739-ebcaa72cd5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1DFF9B7-8C10-4292-B590-91298C4BD89C}">
  <ds:schemaRefs>
    <ds:schemaRef ds:uri="http://schemas.microsoft.com/sharepoint/v3/contenttype/forms"/>
  </ds:schemaRefs>
</ds:datastoreItem>
</file>

<file path=customXml/itemProps3.xml><?xml version="1.0" encoding="utf-8"?>
<ds:datastoreItem xmlns:ds="http://schemas.openxmlformats.org/officeDocument/2006/customXml" ds:itemID="{9E898B65-A988-4359-96B5-240B533C9A6E}">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iSlide</Template>
  <TotalTime>3795</TotalTime>
  <Words>1694</Words>
  <Application>Microsoft Office PowerPoint</Application>
  <PresentationFormat>宽屏</PresentationFormat>
  <Paragraphs>165</Paragraphs>
  <Slides>35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35</vt:i4>
      </vt:variant>
    </vt:vector>
  </HeadingPairs>
  <TitlesOfParts>
    <vt:vector size="43" baseType="lpstr">
      <vt:lpstr>等线</vt:lpstr>
      <vt:lpstr>微软雅黑</vt:lpstr>
      <vt:lpstr>微软雅黑 Light</vt:lpstr>
      <vt:lpstr>Arial</vt:lpstr>
      <vt:lpstr>Calibri</vt:lpstr>
      <vt:lpstr>Cambria Math</vt:lpstr>
      <vt:lpstr>Wingdings</vt:lpstr>
      <vt:lpstr>主题5</vt:lpstr>
      <vt:lpstr>Game of life</vt:lpstr>
      <vt:lpstr>Rules</vt:lpstr>
      <vt:lpstr>Structure</vt:lpstr>
      <vt:lpstr>Lifeforms</vt:lpstr>
      <vt:lpstr>Patterns-invariant</vt:lpstr>
      <vt:lpstr>Patterns-Oscillators</vt:lpstr>
      <vt:lpstr> Pattern-Gliders and Spaceships</vt:lpstr>
      <vt:lpstr> Pattern-Glider gun</vt:lpstr>
      <vt:lpstr>Garden of Eden</vt:lpstr>
      <vt:lpstr>Logic gate- constructed within game of life</vt:lpstr>
      <vt:lpstr>Logic gate- constructed within game of life</vt:lpstr>
      <vt:lpstr>Logic gate- constructed within game of life</vt:lpstr>
      <vt:lpstr>Logic gate- constructed within game of life</vt:lpstr>
      <vt:lpstr>Planning</vt:lpstr>
      <vt:lpstr>Coding of game of life</vt:lpstr>
      <vt:lpstr>The cellular automaton Vote </vt:lpstr>
      <vt:lpstr>应用</vt:lpstr>
      <vt:lpstr>神经网络</vt:lpstr>
      <vt:lpstr>神经网络</vt:lpstr>
      <vt:lpstr>神经网络的发展</vt:lpstr>
      <vt:lpstr>神经网络</vt:lpstr>
      <vt:lpstr>神经网络—激活函数</vt:lpstr>
      <vt:lpstr>神经网络—误差公式</vt:lpstr>
      <vt:lpstr>卷积神经网络</vt:lpstr>
      <vt:lpstr>卷积神经网络</vt:lpstr>
      <vt:lpstr>卷积神经网络</vt:lpstr>
      <vt:lpstr>卷积神经网络</vt:lpstr>
      <vt:lpstr>优化算法</vt:lpstr>
      <vt:lpstr>优化方法比较</vt:lpstr>
      <vt:lpstr>卷积神经网络</vt:lpstr>
      <vt:lpstr>应用-学习game of life的规则</vt:lpstr>
      <vt:lpstr>应用-学习game of life的规则</vt:lpstr>
      <vt:lpstr>应用-学习game of life的规则</vt:lpstr>
      <vt:lpstr>应用-学习game of life的规则</vt:lpstr>
      <vt:lpstr>Thanks.</vt:lpstr>
    </vt:vector>
  </TitlesOfParts>
  <Manager>iSlide</Manager>
  <Company>iSlide</Company>
  <LinksUpToDate>false</LinksUpToDate>
  <SharedDoc>false</SharedDoc>
  <HyperlinkBase>https://www.islide.cc</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匿名作者</cp:lastModifiedBy>
  <cp:revision>87</cp:revision>
  <cp:lastPrinted>2018-07-29T16:00:00Z</cp:lastPrinted>
  <dcterms:created xsi:type="dcterms:W3CDTF">2018-07-29T16:00:00Z</dcterms:created>
  <dcterms:modified xsi:type="dcterms:W3CDTF">2020-05-29T10:48:51Z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ContentTypeId">
    <vt:lpwstr>0x0101009EB7DBE4EAF0844CA28C124A9A053669</vt:lpwstr>
  </property>
</Properties>
</file>